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568" r:id="rId3"/>
    <p:sldId id="519" r:id="rId4"/>
    <p:sldId id="569" r:id="rId5"/>
    <p:sldId id="574" r:id="rId6"/>
    <p:sldId id="570" r:id="rId7"/>
    <p:sldId id="603" r:id="rId8"/>
    <p:sldId id="601" r:id="rId9"/>
    <p:sldId id="606" r:id="rId10"/>
    <p:sldId id="607" r:id="rId11"/>
    <p:sldId id="608" r:id="rId12"/>
    <p:sldId id="609" r:id="rId13"/>
    <p:sldId id="610" r:id="rId14"/>
    <p:sldId id="611" r:id="rId15"/>
    <p:sldId id="575" r:id="rId16"/>
    <p:sldId id="622" r:id="rId17"/>
    <p:sldId id="613" r:id="rId18"/>
    <p:sldId id="614" r:id="rId19"/>
    <p:sldId id="615" r:id="rId20"/>
    <p:sldId id="616" r:id="rId21"/>
    <p:sldId id="617" r:id="rId22"/>
    <p:sldId id="618" r:id="rId23"/>
    <p:sldId id="620" r:id="rId24"/>
    <p:sldId id="621" r:id="rId25"/>
    <p:sldId id="623" r:id="rId26"/>
    <p:sldId id="624" r:id="rId27"/>
    <p:sldId id="625" r:id="rId28"/>
    <p:sldId id="628" r:id="rId29"/>
    <p:sldId id="629" r:id="rId30"/>
    <p:sldId id="630" r:id="rId31"/>
    <p:sldId id="631" r:id="rId32"/>
    <p:sldId id="635" r:id="rId33"/>
    <p:sldId id="636" r:id="rId34"/>
    <p:sldId id="639" r:id="rId35"/>
    <p:sldId id="642" r:id="rId36"/>
    <p:sldId id="643" r:id="rId37"/>
    <p:sldId id="648" r:id="rId38"/>
    <p:sldId id="644" r:id="rId39"/>
    <p:sldId id="649" r:id="rId40"/>
    <p:sldId id="645" r:id="rId41"/>
    <p:sldId id="671" r:id="rId42"/>
    <p:sldId id="646" r:id="rId43"/>
    <p:sldId id="650" r:id="rId44"/>
    <p:sldId id="651" r:id="rId45"/>
    <p:sldId id="652" r:id="rId46"/>
    <p:sldId id="654" r:id="rId47"/>
    <p:sldId id="655" r:id="rId48"/>
    <p:sldId id="656" r:id="rId49"/>
    <p:sldId id="659" r:id="rId50"/>
    <p:sldId id="661" r:id="rId51"/>
    <p:sldId id="662" r:id="rId52"/>
    <p:sldId id="663" r:id="rId53"/>
    <p:sldId id="664" r:id="rId54"/>
    <p:sldId id="670" r:id="rId55"/>
    <p:sldId id="665" r:id="rId56"/>
    <p:sldId id="666" r:id="rId57"/>
    <p:sldId id="667" r:id="rId58"/>
    <p:sldId id="668" r:id="rId59"/>
    <p:sldId id="567" r:id="rId60"/>
    <p:sldId id="535" r:id="rId61"/>
    <p:sldId id="538" r:id="rId62"/>
    <p:sldId id="518" r:id="rId63"/>
    <p:sldId id="537"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marie saulni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5228"/>
    <a:srgbClr val="D97327"/>
    <a:srgbClr val="3C5F7B"/>
    <a:srgbClr val="3C0617"/>
    <a:srgbClr val="A4CD39"/>
    <a:srgbClr val="7DB1D7"/>
    <a:srgbClr val="5AA2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4" autoAdjust="0"/>
    <p:restoredTop sz="97143" autoAdjust="0"/>
  </p:normalViewPr>
  <p:slideViewPr>
    <p:cSldViewPr>
      <p:cViewPr>
        <p:scale>
          <a:sx n="100" d="100"/>
          <a:sy n="100" d="100"/>
        </p:scale>
        <p:origin x="-5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3928" y="-1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2CE0F1-6F18-834F-9355-635F91872231}" type="datetimeFigureOut">
              <a:rPr lang="fr-FR" smtClean="0"/>
              <a:pPr/>
              <a:t>22/01/2015</a:t>
            </a:fld>
            <a:endParaRPr lang="fr-CA"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608022-5963-0F44-91FA-DB124A60E06B}" type="slidenum">
              <a:rPr lang="fr-CA" smtClean="0"/>
              <a:pPr/>
              <a:t>‹N°›</a:t>
            </a:fld>
            <a:endParaRPr lang="fr-CA" dirty="0"/>
          </a:p>
        </p:txBody>
      </p:sp>
    </p:spTree>
    <p:extLst>
      <p:ext uri="{BB962C8B-B14F-4D97-AF65-F5344CB8AC3E}">
        <p14:creationId xmlns:p14="http://schemas.microsoft.com/office/powerpoint/2010/main" xmlns="" val="1036020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A36296-1D6D-46F3-AE57-FCE3CBAA7498}" type="datetimeFigureOut">
              <a:rPr lang="fr-CA" smtClean="0"/>
              <a:pPr/>
              <a:t>22-01-15</a:t>
            </a:fld>
            <a:endParaRPr lang="fr-CA"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4524E8-F9C2-42EA-AA49-9B4DBC780158}" type="slidenum">
              <a:rPr lang="fr-CA" smtClean="0"/>
              <a:pPr/>
              <a:t>‹N°›</a:t>
            </a:fld>
            <a:endParaRPr lang="fr-CA" dirty="0"/>
          </a:p>
        </p:txBody>
      </p:sp>
    </p:spTree>
    <p:extLst>
      <p:ext uri="{BB962C8B-B14F-4D97-AF65-F5344CB8AC3E}">
        <p14:creationId xmlns:p14="http://schemas.microsoft.com/office/powerpoint/2010/main" xmlns="" val="15571337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55576" y="2564904"/>
            <a:ext cx="7772400" cy="1470025"/>
          </a:xfrm>
          <a:prstGeom prst="rect">
            <a:avLst/>
          </a:prstGeom>
        </p:spPr>
        <p:txBody>
          <a:bodyPr/>
          <a:lstStyle>
            <a:lvl1pPr algn="l">
              <a:defRPr sz="3200" b="1">
                <a:solidFill>
                  <a:schemeClr val="accent6">
                    <a:lumMod val="50000"/>
                  </a:schemeClr>
                </a:solidFill>
                <a:latin typeface="+mn-lt"/>
              </a:defRPr>
            </a:lvl1pPr>
          </a:lstStyle>
          <a:p>
            <a:r>
              <a:rPr lang="fr-FR" dirty="0" smtClean="0"/>
              <a:t>CLIQUEZ POUR MODIFIER LE STYLE DU TITRE</a:t>
            </a:r>
            <a:endParaRPr lang="fr-CA" dirty="0"/>
          </a:p>
        </p:txBody>
      </p:sp>
      <p:sp>
        <p:nvSpPr>
          <p:cNvPr id="3" name="Sous-titre 2"/>
          <p:cNvSpPr>
            <a:spLocks noGrp="1"/>
          </p:cNvSpPr>
          <p:nvPr>
            <p:ph type="subTitle" idx="1"/>
          </p:nvPr>
        </p:nvSpPr>
        <p:spPr>
          <a:xfrm>
            <a:off x="1403648" y="4221088"/>
            <a:ext cx="6400800" cy="1752600"/>
          </a:xfrm>
          <a:prstGeom prst="rect">
            <a:avLst/>
          </a:prstGeom>
        </p:spPr>
        <p:txBody>
          <a:bodyPr/>
          <a:lstStyle>
            <a:lvl1pPr marL="0" indent="0" algn="l">
              <a:buNone/>
              <a:defRPr sz="2800" b="1">
                <a:solidFill>
                  <a:srgbClr val="3C061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67544" y="764704"/>
            <a:ext cx="3008313" cy="1162050"/>
          </a:xfrm>
          <a:prstGeom prst="rect">
            <a:avLst/>
          </a:prstGeom>
        </p:spPr>
        <p:txBody>
          <a:bodyPr anchor="b"/>
          <a:lstStyle>
            <a:lvl1pPr algn="l">
              <a:defRPr sz="2000" b="1"/>
            </a:lvl1pPr>
          </a:lstStyle>
          <a:p>
            <a:r>
              <a:rPr lang="fr-FR" dirty="0" smtClean="0"/>
              <a:t>Cliquez pour modifier le style du titre</a:t>
            </a:r>
            <a:endParaRPr lang="fr-CA" dirty="0"/>
          </a:p>
        </p:txBody>
      </p:sp>
      <p:sp>
        <p:nvSpPr>
          <p:cNvPr id="3" name="Espace réservé du contenu 2"/>
          <p:cNvSpPr>
            <a:spLocks noGrp="1"/>
          </p:cNvSpPr>
          <p:nvPr>
            <p:ph idx="1"/>
          </p:nvPr>
        </p:nvSpPr>
        <p:spPr>
          <a:xfrm>
            <a:off x="3575050" y="777106"/>
            <a:ext cx="5111750" cy="5316190"/>
          </a:xfrm>
          <a:prstGeom prst="rect">
            <a:avLst/>
          </a:prstGeom>
        </p:spPr>
        <p:txBody>
          <a:bodyPr/>
          <a:lstStyle>
            <a:lvl1pPr>
              <a:buClr>
                <a:schemeClr val="accent6">
                  <a:lumMod val="50000"/>
                </a:schemeClr>
              </a:buClr>
              <a:buFont typeface="Wingdings" pitchFamily="2" charset="2"/>
              <a:buChar char="§"/>
              <a:defRPr sz="3200">
                <a:solidFill>
                  <a:schemeClr val="bg2">
                    <a:lumMod val="25000"/>
                  </a:schemeClr>
                </a:solidFill>
              </a:defRPr>
            </a:lvl1pPr>
            <a:lvl2pPr>
              <a:buClr>
                <a:schemeClr val="accent6">
                  <a:lumMod val="50000"/>
                </a:schemeClr>
              </a:buClr>
              <a:buFont typeface="Wingdings" pitchFamily="2" charset="2"/>
              <a:buChar char="§"/>
              <a:defRPr sz="2800">
                <a:solidFill>
                  <a:schemeClr val="bg2">
                    <a:lumMod val="25000"/>
                  </a:schemeClr>
                </a:solidFill>
              </a:defRPr>
            </a:lvl2pPr>
            <a:lvl3pPr>
              <a:buClr>
                <a:schemeClr val="accent6">
                  <a:lumMod val="50000"/>
                </a:schemeClr>
              </a:buClr>
              <a:buFont typeface="Wingdings" pitchFamily="2" charset="2"/>
              <a:buChar char="§"/>
              <a:defRPr sz="2400">
                <a:solidFill>
                  <a:schemeClr val="bg2">
                    <a:lumMod val="25000"/>
                  </a:schemeClr>
                </a:solidFill>
              </a:defRPr>
            </a:lvl3pPr>
            <a:lvl4pPr>
              <a:buClr>
                <a:schemeClr val="accent6">
                  <a:lumMod val="50000"/>
                </a:schemeClr>
              </a:buClr>
              <a:buFont typeface="Wingdings" pitchFamily="2" charset="2"/>
              <a:buChar char="§"/>
              <a:defRPr sz="2000">
                <a:solidFill>
                  <a:schemeClr val="bg2">
                    <a:lumMod val="25000"/>
                  </a:schemeClr>
                </a:solidFill>
              </a:defRPr>
            </a:lvl4pPr>
            <a:lvl5pPr>
              <a:buClr>
                <a:schemeClr val="accent6">
                  <a:lumMod val="50000"/>
                </a:schemeClr>
              </a:buClr>
              <a:buFont typeface="Wingdings" pitchFamily="2" charset="2"/>
              <a:buChar char="§"/>
              <a:defRPr sz="2000">
                <a:solidFill>
                  <a:schemeClr val="bg2">
                    <a:lumMod val="25000"/>
                  </a:schemeClr>
                </a:solidFill>
              </a:defRPr>
            </a:lvl5pPr>
            <a:lvl6pPr>
              <a:defRPr sz="2000"/>
            </a:lvl6pPr>
            <a:lvl7pPr>
              <a:defRPr sz="2000"/>
            </a:lvl7pPr>
            <a:lvl8pPr>
              <a:defRPr sz="2000"/>
            </a:lvl8pPr>
            <a:lvl9pPr>
              <a:defRPr sz="20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4" name="Espace réservé du texte 3"/>
          <p:cNvSpPr>
            <a:spLocks noGrp="1"/>
          </p:cNvSpPr>
          <p:nvPr>
            <p:ph type="body" sz="half" idx="2"/>
          </p:nvPr>
        </p:nvSpPr>
        <p:spPr>
          <a:xfrm>
            <a:off x="467544" y="2011164"/>
            <a:ext cx="2997969" cy="4082132"/>
          </a:xfrm>
          <a:prstGeom prst="rect">
            <a:avLst/>
          </a:prstGeom>
        </p:spPr>
        <p:txBody>
          <a:bodyPr/>
          <a:lstStyle>
            <a:lvl1pPr marL="0" indent="0">
              <a:buNone/>
              <a:defRPr sz="1400">
                <a:solidFill>
                  <a:srgbClr val="4A452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3F9B3A0C-4EB6-4C8C-95BC-CBDD074E636A}" type="slidenum">
              <a:rPr lang="fr-CA" smtClean="0"/>
              <a:pPr/>
              <a:t>‹N°›</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solidFill>
                  <a:schemeClr val="accent6">
                    <a:lumMod val="50000"/>
                  </a:schemeClr>
                </a:solidFill>
              </a:defRPr>
            </a:lvl1pPr>
          </a:lstStyle>
          <a:p>
            <a:r>
              <a:rPr lang="fr-FR" dirty="0" smtClean="0"/>
              <a:t>Cliquez pour modifier le style du titre</a:t>
            </a:r>
            <a:endParaRPr lang="fr-CA" dirty="0"/>
          </a:p>
        </p:txBody>
      </p:sp>
      <p:sp>
        <p:nvSpPr>
          <p:cNvPr id="3" name="Espace réservé pour une image  2"/>
          <p:cNvSpPr>
            <a:spLocks noGrp="1"/>
          </p:cNvSpPr>
          <p:nvPr>
            <p:ph type="pic" idx="1"/>
          </p:nvPr>
        </p:nvSpPr>
        <p:spPr>
          <a:xfrm>
            <a:off x="1792288" y="972815"/>
            <a:ext cx="5486400" cy="382433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b="1">
                <a:solidFill>
                  <a:srgbClr val="4A452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smtClean="0"/>
              <a:t>Cliquez pour modifier les styles du texte du masque</a:t>
            </a:r>
          </a:p>
        </p:txBody>
      </p:sp>
      <p:sp>
        <p:nvSpPr>
          <p:cNvPr id="7" name="Espace réservé du numéro de diapositive 6"/>
          <p:cNvSpPr>
            <a:spLocks noGrp="1"/>
          </p:cNvSpPr>
          <p:nvPr>
            <p:ph type="sldNum" sz="quarter" idx="12"/>
          </p:nvPr>
        </p:nvSpPr>
        <p:spPr/>
        <p:txBody>
          <a:bodyPr/>
          <a:lstStyle/>
          <a:p>
            <a:fld id="{3F9B3A0C-4EB6-4C8C-95BC-CBDD074E636A}" type="slidenum">
              <a:rPr lang="fr-CA" smtClean="0"/>
              <a:pPr/>
              <a:t>‹N°›</a:t>
            </a:fld>
            <a:endParaRPr lang="fr-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706686"/>
            <a:ext cx="8229600" cy="706090"/>
          </a:xfrm>
          <a:prstGeom prst="rect">
            <a:avLst/>
          </a:prstGeom>
        </p:spPr>
        <p:txBody>
          <a:bodyPr/>
          <a:lstStyle>
            <a:lvl1pPr algn="l">
              <a:defRPr sz="3200" b="1">
                <a:solidFill>
                  <a:srgbClr val="3C0617"/>
                </a:solidFill>
              </a:defRPr>
            </a:lvl1pPr>
          </a:lstStyle>
          <a:p>
            <a:r>
              <a:rPr lang="fr-FR" smtClean="0"/>
              <a:t>Cliquez pour modifier le style du titre</a:t>
            </a:r>
            <a:endParaRPr lang="fr-CA"/>
          </a:p>
        </p:txBody>
      </p:sp>
      <p:sp>
        <p:nvSpPr>
          <p:cNvPr id="6" name="Espace réservé du numéro de diapositive 5"/>
          <p:cNvSpPr>
            <a:spLocks noGrp="1"/>
          </p:cNvSpPr>
          <p:nvPr>
            <p:ph type="sldNum" sz="quarter" idx="12"/>
          </p:nvPr>
        </p:nvSpPr>
        <p:spPr/>
        <p:txBody>
          <a:bodyPr/>
          <a:lstStyle/>
          <a:p>
            <a:fld id="{3F9B3A0C-4EB6-4C8C-95BC-CBDD074E636A}" type="slidenum">
              <a:rPr lang="fr-CA" smtClean="0"/>
              <a:pPr/>
              <a:t>‹N°›</a:t>
            </a:fld>
            <a:endParaRPr lang="fr-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836712"/>
            <a:ext cx="2057400" cy="5289451"/>
          </a:xfrm>
          <a:prstGeom prst="rect">
            <a:avLst/>
          </a:prstGeom>
        </p:spPr>
        <p:txBody>
          <a:bodyPr vert="eaVert"/>
          <a:lstStyle>
            <a:lvl1pPr algn="l">
              <a:defRPr sz="3200" b="1">
                <a:solidFill>
                  <a:srgbClr val="3C0617"/>
                </a:solidFill>
                <a:latin typeface="+mn-lt"/>
              </a:defRPr>
            </a:lvl1pPr>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836712"/>
            <a:ext cx="6019800" cy="5289451"/>
          </a:xfrm>
          <a:prstGeom prst="rect">
            <a:avLst/>
          </a:prstGeom>
        </p:spPr>
        <p:txBody>
          <a:bodyPr vert="eaVert"/>
          <a:lstStyle>
            <a:lvl1pPr>
              <a:buClr>
                <a:srgbClr val="A4CD39"/>
              </a:buClr>
              <a:buFont typeface="Wingdings" pitchFamily="2" charset="2"/>
              <a:buChar char="§"/>
              <a:defRPr>
                <a:solidFill>
                  <a:srgbClr val="3C5F7B"/>
                </a:solidFill>
              </a:defRPr>
            </a:lvl1pPr>
            <a:lvl2pPr>
              <a:buClr>
                <a:srgbClr val="A4CD39"/>
              </a:buClr>
              <a:buFont typeface="Wingdings" pitchFamily="2" charset="2"/>
              <a:buChar char="§"/>
              <a:defRPr>
                <a:solidFill>
                  <a:srgbClr val="3C5F7B"/>
                </a:solidFill>
              </a:defRPr>
            </a:lvl2pPr>
            <a:lvl3pPr>
              <a:buClr>
                <a:srgbClr val="A4CD39"/>
              </a:buClr>
              <a:buFont typeface="Wingdings" pitchFamily="2" charset="2"/>
              <a:buChar char="§"/>
              <a:defRPr>
                <a:solidFill>
                  <a:srgbClr val="3C5F7B"/>
                </a:solidFill>
              </a:defRPr>
            </a:lvl3pPr>
            <a:lvl4pPr>
              <a:buClr>
                <a:srgbClr val="A4CD39"/>
              </a:buClr>
              <a:buFont typeface="Wingdings" pitchFamily="2" charset="2"/>
              <a:buChar char="§"/>
              <a:defRPr>
                <a:solidFill>
                  <a:srgbClr val="3C5F7B"/>
                </a:solidFill>
              </a:defRPr>
            </a:lvl4pPr>
            <a:lvl5pPr>
              <a:buClr>
                <a:srgbClr val="A4CD39"/>
              </a:buClr>
              <a:buFont typeface="Wingdings" pitchFamily="2" charset="2"/>
              <a:buChar char="§"/>
              <a:defRPr>
                <a:solidFill>
                  <a:srgbClr val="3C5F7B"/>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err="1" smtClean="0"/>
              <a:t>inquième</a:t>
            </a:r>
            <a:r>
              <a:rPr lang="fr-FR" dirty="0" smtClean="0"/>
              <a:t> niveau</a:t>
            </a:r>
            <a:endParaRPr lang="fr-CA" dirty="0"/>
          </a:p>
        </p:txBody>
      </p:sp>
      <p:sp>
        <p:nvSpPr>
          <p:cNvPr id="6" name="Espace réservé du numéro de diapositive 5"/>
          <p:cNvSpPr>
            <a:spLocks noGrp="1"/>
          </p:cNvSpPr>
          <p:nvPr>
            <p:ph type="sldNum" sz="quarter" idx="12"/>
          </p:nvPr>
        </p:nvSpPr>
        <p:spPr/>
        <p:txBody>
          <a:bodyPr/>
          <a:lstStyle/>
          <a:p>
            <a:fld id="{3F9B3A0C-4EB6-4C8C-95BC-CBDD074E636A}" type="slidenum">
              <a:rPr lang="fr-CA" smtClean="0"/>
              <a:pPr/>
              <a:t>‹N°›</a:t>
            </a:fld>
            <a:endParaRPr lang="fr-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706686"/>
            <a:ext cx="8229600" cy="634082"/>
          </a:xfrm>
          <a:prstGeom prst="rect">
            <a:avLst/>
          </a:prstGeom>
        </p:spPr>
        <p:txBody>
          <a:bodyPr/>
          <a:lstStyle>
            <a:lvl1pPr algn="l">
              <a:defRPr sz="3200" b="1">
                <a:latin typeface="+mn-lt"/>
              </a:defRPr>
            </a:lvl1pPr>
          </a:lstStyle>
          <a:p>
            <a:r>
              <a:rPr lang="fr-FR" dirty="0" smtClean="0"/>
              <a:t>Cliquez pour modifier le style du titre</a:t>
            </a:r>
            <a:endParaRPr lang="fr-CA" dirty="0"/>
          </a:p>
        </p:txBody>
      </p:sp>
      <p:sp>
        <p:nvSpPr>
          <p:cNvPr id="5" name="Espace réservé du numéro de diapositive 4"/>
          <p:cNvSpPr>
            <a:spLocks noGrp="1"/>
          </p:cNvSpPr>
          <p:nvPr>
            <p:ph type="sldNum" sz="quarter" idx="12"/>
          </p:nvPr>
        </p:nvSpPr>
        <p:spPr/>
        <p:txBody>
          <a:bodyPr/>
          <a:lstStyle/>
          <a:p>
            <a:fld id="{3F9B3A0C-4EB6-4C8C-95BC-CBDD074E636A}" type="slidenum">
              <a:rPr lang="fr-CA" smtClean="0"/>
              <a:pPr/>
              <a:t>‹N°›</a:t>
            </a:fld>
            <a:endParaRPr lang="fr-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F9B3A0C-4EB6-4C8C-95BC-CBDD074E636A}" type="slidenum">
              <a:rPr lang="fr-CA" smtClean="0"/>
              <a:pPr/>
              <a:t>‹N°›</a:t>
            </a:fld>
            <a:endParaRPr lang="fr-CA" dirty="0"/>
          </a:p>
        </p:txBody>
      </p:sp>
    </p:spTree>
    <p:extLst>
      <p:ext uri="{BB962C8B-B14F-4D97-AF65-F5344CB8AC3E}">
        <p14:creationId xmlns:p14="http://schemas.microsoft.com/office/powerpoint/2010/main" xmlns="" val="2888594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229600" cy="1143000"/>
          </a:xfrm>
          <a:prstGeom prst="rect">
            <a:avLst/>
          </a:prstGeom>
        </p:spPr>
        <p:txBody>
          <a:bodyPr/>
          <a:lstStyle>
            <a:lvl1pPr>
              <a:defRPr sz="4000" b="0">
                <a:solidFill>
                  <a:schemeClr val="bg2">
                    <a:lumMod val="25000"/>
                  </a:schemeClr>
                </a:solidFill>
              </a:defRPr>
            </a:lvl1pPr>
          </a:lstStyle>
          <a:p>
            <a:r>
              <a:rPr lang="fr-FR" dirty="0" smtClean="0"/>
              <a:t>Cliquez pour modifier le style du titre</a:t>
            </a:r>
            <a:endParaRPr lang="fr-CA" dirty="0"/>
          </a:p>
        </p:txBody>
      </p:sp>
      <p:sp>
        <p:nvSpPr>
          <p:cNvPr id="5" name="Espace réservé du numéro de diapositive 4"/>
          <p:cNvSpPr>
            <a:spLocks noGrp="1"/>
          </p:cNvSpPr>
          <p:nvPr>
            <p:ph type="sldNum" sz="quarter" idx="12"/>
          </p:nvPr>
        </p:nvSpPr>
        <p:spPr/>
        <p:txBody>
          <a:bodyPr/>
          <a:lstStyle/>
          <a:p>
            <a:fld id="{3F9B3A0C-4EB6-4C8C-95BC-CBDD074E636A}" type="slidenum">
              <a:rPr lang="fr-CA" smtClean="0"/>
              <a:pPr/>
              <a:t>‹N°›</a:t>
            </a:fld>
            <a:endParaRPr lang="fr-CA" dirty="0"/>
          </a:p>
        </p:txBody>
      </p:sp>
      <p:pic>
        <p:nvPicPr>
          <p:cNvPr id="7" name="Image 6"/>
          <p:cNvPicPr>
            <a:picLocks noChangeAspect="1"/>
          </p:cNvPicPr>
          <p:nvPr userDrawn="1"/>
        </p:nvPicPr>
        <p:blipFill>
          <a:blip r:embed="rId2" cstate="print"/>
          <a:stretch>
            <a:fillRect/>
          </a:stretch>
        </p:blipFill>
        <p:spPr>
          <a:xfrm>
            <a:off x="0" y="1391568"/>
            <a:ext cx="9144000" cy="565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8229600" cy="1143000"/>
          </a:xfrm>
          <a:prstGeom prst="rect">
            <a:avLst/>
          </a:prstGeom>
        </p:spPr>
        <p:txBody>
          <a:bodyPr/>
          <a:lstStyle>
            <a:lvl1pPr>
              <a:defRPr sz="4000">
                <a:solidFill>
                  <a:srgbClr val="4A452A"/>
                </a:solidFill>
              </a:defRPr>
            </a:lvl1pPr>
          </a:lstStyle>
          <a:p>
            <a:r>
              <a:rPr lang="fr-FR" dirty="0" smtClean="0"/>
              <a:t>Cliquez pour modifier le style du titre</a:t>
            </a:r>
            <a:endParaRPr lang="fr-CA" dirty="0"/>
          </a:p>
        </p:txBody>
      </p:sp>
      <p:sp>
        <p:nvSpPr>
          <p:cNvPr id="5" name="Espace réservé du numéro de diapositive 4"/>
          <p:cNvSpPr>
            <a:spLocks noGrp="1"/>
          </p:cNvSpPr>
          <p:nvPr>
            <p:ph type="sldNum" sz="quarter" idx="12"/>
          </p:nvPr>
        </p:nvSpPr>
        <p:spPr/>
        <p:txBody>
          <a:bodyPr/>
          <a:lstStyle/>
          <a:p>
            <a:fld id="{3F9B3A0C-4EB6-4C8C-95BC-CBDD074E636A}" type="slidenum">
              <a:rPr lang="fr-CA" smtClean="0"/>
              <a:pPr/>
              <a:t>‹N°›</a:t>
            </a:fld>
            <a:endParaRPr lang="fr-CA" dirty="0"/>
          </a:p>
        </p:txBody>
      </p:sp>
    </p:spTree>
    <p:extLst>
      <p:ext uri="{BB962C8B-B14F-4D97-AF65-F5344CB8AC3E}">
        <p14:creationId xmlns:p14="http://schemas.microsoft.com/office/powerpoint/2010/main" xmlns="" val="3402073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251520" y="332656"/>
            <a:ext cx="8229600" cy="706090"/>
          </a:xfrm>
          <a:prstGeom prst="rect">
            <a:avLst/>
          </a:prstGeom>
        </p:spPr>
        <p:txBody>
          <a:bodyPr/>
          <a:lstStyle>
            <a:lvl1pPr algn="l">
              <a:defRPr sz="3200" b="0">
                <a:solidFill>
                  <a:srgbClr val="3C0617"/>
                </a:solidFill>
                <a:latin typeface="+mn-lt"/>
              </a:defRPr>
            </a:lvl1pPr>
          </a:lstStyle>
          <a:p>
            <a:r>
              <a:rPr lang="fr-FR" dirty="0" smtClean="0"/>
              <a:t>Cliquez pour modifier le style du titre</a:t>
            </a:r>
            <a:endParaRPr lang="fr-CA" dirty="0"/>
          </a:p>
        </p:txBody>
      </p:sp>
      <p:sp>
        <p:nvSpPr>
          <p:cNvPr id="4" name="Espace réservé du pied de page 3"/>
          <p:cNvSpPr>
            <a:spLocks noGrp="1"/>
          </p:cNvSpPr>
          <p:nvPr>
            <p:ph type="ftr" sz="quarter" idx="11"/>
          </p:nvPr>
        </p:nvSpPr>
        <p:spPr>
          <a:xfrm>
            <a:off x="3131840" y="6309320"/>
            <a:ext cx="2895600" cy="365125"/>
          </a:xfrm>
          <a:prstGeom prst="rect">
            <a:avLst/>
          </a:prstGeom>
        </p:spPr>
        <p:txBody>
          <a:bodyPr/>
          <a:lstStyle/>
          <a:p>
            <a:endParaRPr lang="fr-CA" dirty="0"/>
          </a:p>
        </p:txBody>
      </p:sp>
      <p:sp>
        <p:nvSpPr>
          <p:cNvPr id="5" name="Espace réservé du numéro de diapositive 4"/>
          <p:cNvSpPr>
            <a:spLocks noGrp="1"/>
          </p:cNvSpPr>
          <p:nvPr>
            <p:ph type="sldNum" sz="quarter" idx="12"/>
          </p:nvPr>
        </p:nvSpPr>
        <p:spPr/>
        <p:txBody>
          <a:bodyPr/>
          <a:lstStyle/>
          <a:p>
            <a:fld id="{3F9B3A0C-4EB6-4C8C-95BC-CBDD074E636A}" type="slidenum">
              <a:rPr lang="fr-CA" smtClean="0"/>
              <a:pPr/>
              <a:t>‹N°›</a:t>
            </a:fld>
            <a:endParaRPr lang="fr-CA" dirty="0"/>
          </a:p>
        </p:txBody>
      </p:sp>
      <p:pic>
        <p:nvPicPr>
          <p:cNvPr id="7" name="Image 6" descr="logo_ecpar.eps"/>
          <p:cNvPicPr>
            <a:picLocks noChangeAspect="1"/>
          </p:cNvPicPr>
          <p:nvPr userDrawn="1"/>
        </p:nvPicPr>
        <p:blipFill>
          <a:blip r:embed="rId2" cstate="print"/>
          <a:stretch>
            <a:fillRect/>
          </a:stretch>
        </p:blipFill>
        <p:spPr>
          <a:xfrm>
            <a:off x="251520" y="6309320"/>
            <a:ext cx="2376264" cy="447922"/>
          </a:xfrm>
          <a:prstGeom prst="rect">
            <a:avLst/>
          </a:prstGeom>
        </p:spPr>
      </p:pic>
      <p:pic>
        <p:nvPicPr>
          <p:cNvPr id="9" name="Image 8"/>
          <p:cNvPicPr>
            <a:picLocks noChangeAspect="1"/>
          </p:cNvPicPr>
          <p:nvPr userDrawn="1"/>
        </p:nvPicPr>
        <p:blipFill>
          <a:blip r:embed="rId3" cstate="print"/>
          <a:stretch>
            <a:fillRect/>
          </a:stretch>
        </p:blipFill>
        <p:spPr>
          <a:xfrm>
            <a:off x="0" y="1340768"/>
            <a:ext cx="9144000" cy="5657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507288" cy="4525963"/>
          </a:xfrm>
          <a:prstGeom prst="rect">
            <a:avLst/>
          </a:prstGeom>
        </p:spPr>
        <p:txBody>
          <a:bodyPr/>
          <a:lstStyle>
            <a:lvl1pPr>
              <a:buClr>
                <a:schemeClr val="accent6">
                  <a:lumMod val="50000"/>
                </a:schemeClr>
              </a:buClr>
              <a:buFont typeface="Wingdings" pitchFamily="2" charset="2"/>
              <a:buChar char="§"/>
              <a:defRPr sz="2600">
                <a:solidFill>
                  <a:schemeClr val="bg2">
                    <a:lumMod val="10000"/>
                  </a:schemeClr>
                </a:solidFill>
                <a:latin typeface="+mn-lt"/>
              </a:defRPr>
            </a:lvl1pPr>
            <a:lvl2pPr marL="742950" indent="-285750">
              <a:buClr>
                <a:schemeClr val="bg2">
                  <a:lumMod val="25000"/>
                </a:schemeClr>
              </a:buClr>
              <a:buFont typeface="Lucida Grande"/>
              <a:buChar char="-"/>
              <a:defRPr sz="2200">
                <a:solidFill>
                  <a:schemeClr val="bg2">
                    <a:lumMod val="25000"/>
                  </a:schemeClr>
                </a:solidFill>
                <a:latin typeface="+mn-lt"/>
              </a:defRPr>
            </a:lvl2pPr>
            <a:lvl3pPr marL="1143000" indent="-228600">
              <a:buClr>
                <a:schemeClr val="bg2">
                  <a:lumMod val="25000"/>
                </a:schemeClr>
              </a:buClr>
              <a:buFont typeface="Arial"/>
              <a:buChar char="•"/>
              <a:defRPr sz="2000">
                <a:solidFill>
                  <a:schemeClr val="bg2">
                    <a:lumMod val="25000"/>
                  </a:schemeClr>
                </a:solidFill>
                <a:latin typeface="+mn-lt"/>
              </a:defRPr>
            </a:lvl3pPr>
            <a:lvl4pPr>
              <a:buClr>
                <a:schemeClr val="bg2">
                  <a:lumMod val="25000"/>
                </a:schemeClr>
              </a:buClr>
              <a:buFont typeface="Wingdings" pitchFamily="2" charset="2"/>
              <a:buChar char="§"/>
              <a:defRPr sz="1800">
                <a:solidFill>
                  <a:schemeClr val="bg2">
                    <a:lumMod val="25000"/>
                  </a:schemeClr>
                </a:solidFill>
                <a:latin typeface="+mn-lt"/>
              </a:defRPr>
            </a:lvl4pPr>
            <a:lvl5pPr>
              <a:buClr>
                <a:schemeClr val="bg2">
                  <a:lumMod val="25000"/>
                </a:schemeClr>
              </a:buClr>
              <a:buFont typeface="Wingdings" pitchFamily="2" charset="2"/>
              <a:buChar char="§"/>
              <a:defRPr sz="1800">
                <a:solidFill>
                  <a:schemeClr val="bg2">
                    <a:lumMod val="25000"/>
                  </a:schemeClr>
                </a:solidFill>
                <a:latin typeface="+mn-lt"/>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6" name="Espace réservé du numéro de diapositive 5"/>
          <p:cNvSpPr>
            <a:spLocks noGrp="1"/>
          </p:cNvSpPr>
          <p:nvPr>
            <p:ph type="sldNum" sz="quarter" idx="12"/>
          </p:nvPr>
        </p:nvSpPr>
        <p:spPr>
          <a:xfrm>
            <a:off x="7596336" y="6356350"/>
            <a:ext cx="1090464" cy="365125"/>
          </a:xfrm>
        </p:spPr>
        <p:txBody>
          <a:bodyPr/>
          <a:lstStyle/>
          <a:p>
            <a:fld id="{3F9B3A0C-4EB6-4C8C-95BC-CBDD074E636A}" type="slidenum">
              <a:rPr lang="fr-CA" smtClean="0"/>
              <a:pPr/>
              <a:t>‹N°›</a:t>
            </a:fld>
            <a:endParaRPr lang="fr-CA" dirty="0"/>
          </a:p>
        </p:txBody>
      </p:sp>
      <p:pic>
        <p:nvPicPr>
          <p:cNvPr id="10" name="Image 9"/>
          <p:cNvPicPr>
            <a:picLocks noChangeAspect="1"/>
          </p:cNvPicPr>
          <p:nvPr userDrawn="1"/>
        </p:nvPicPr>
        <p:blipFill>
          <a:blip r:embed="rId2" cstate="print"/>
          <a:stretch>
            <a:fillRect/>
          </a:stretch>
        </p:blipFill>
        <p:spPr>
          <a:xfrm>
            <a:off x="0" y="1340768"/>
            <a:ext cx="9144000" cy="56575"/>
          </a:xfrm>
          <a:prstGeom prst="rect">
            <a:avLst/>
          </a:prstGeom>
        </p:spPr>
      </p:pic>
      <p:sp>
        <p:nvSpPr>
          <p:cNvPr id="11" name="Espace réservé du pied de page 3"/>
          <p:cNvSpPr>
            <a:spLocks noGrp="1"/>
          </p:cNvSpPr>
          <p:nvPr>
            <p:ph type="ftr" sz="quarter" idx="11"/>
          </p:nvPr>
        </p:nvSpPr>
        <p:spPr>
          <a:xfrm>
            <a:off x="3131840" y="6309320"/>
            <a:ext cx="2895600" cy="365125"/>
          </a:xfrm>
          <a:prstGeom prst="rect">
            <a:avLst/>
          </a:prstGeom>
        </p:spPr>
        <p:txBody>
          <a:bodyPr/>
          <a:lstStyle/>
          <a:p>
            <a:endParaRPr lang="fr-CA" dirty="0"/>
          </a:p>
        </p:txBody>
      </p:sp>
      <p:sp>
        <p:nvSpPr>
          <p:cNvPr id="12" name="Titre 1"/>
          <p:cNvSpPr>
            <a:spLocks noGrp="1"/>
          </p:cNvSpPr>
          <p:nvPr>
            <p:ph type="title"/>
          </p:nvPr>
        </p:nvSpPr>
        <p:spPr>
          <a:xfrm>
            <a:off x="251520" y="332656"/>
            <a:ext cx="8229600" cy="706090"/>
          </a:xfrm>
          <a:prstGeom prst="rect">
            <a:avLst/>
          </a:prstGeom>
        </p:spPr>
        <p:txBody>
          <a:bodyPr/>
          <a:lstStyle>
            <a:lvl1pPr algn="l">
              <a:defRPr sz="3200" b="0">
                <a:solidFill>
                  <a:schemeClr val="bg2">
                    <a:lumMod val="25000"/>
                  </a:schemeClr>
                </a:solidFill>
                <a:latin typeface="+mn-lt"/>
              </a:defRPr>
            </a:lvl1pPr>
          </a:lstStyle>
          <a:p>
            <a:r>
              <a:rPr lang="fr-FR" dirty="0" smtClean="0"/>
              <a:t>Cliquez pour modifier le style du titre</a:t>
            </a:r>
            <a:endParaRPr lang="fr-CA" dirty="0"/>
          </a:p>
        </p:txBody>
      </p:sp>
      <p:pic>
        <p:nvPicPr>
          <p:cNvPr id="7" name="Image 6" descr="logo_ecpar.eps"/>
          <p:cNvPicPr>
            <a:picLocks noChangeAspect="1"/>
          </p:cNvPicPr>
          <p:nvPr userDrawn="1"/>
        </p:nvPicPr>
        <p:blipFill>
          <a:blip r:embed="rId3" cstate="print"/>
          <a:stretch>
            <a:fillRect/>
          </a:stretch>
        </p:blipFill>
        <p:spPr>
          <a:xfrm>
            <a:off x="251520" y="6309320"/>
            <a:ext cx="2376264" cy="44792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28800"/>
            <a:ext cx="4258816" cy="4497363"/>
          </a:xfrm>
          <a:prstGeom prst="rect">
            <a:avLst/>
          </a:prstGeom>
        </p:spPr>
        <p:txBody>
          <a:bodyPr/>
          <a:lstStyle>
            <a:lvl1pPr>
              <a:buClr>
                <a:schemeClr val="accent6">
                  <a:lumMod val="50000"/>
                </a:schemeClr>
              </a:buClr>
              <a:buFont typeface="Wingdings" pitchFamily="2" charset="2"/>
              <a:buChar char="§"/>
              <a:defRPr sz="2800">
                <a:solidFill>
                  <a:schemeClr val="bg2">
                    <a:lumMod val="25000"/>
                  </a:schemeClr>
                </a:solidFill>
              </a:defRPr>
            </a:lvl1pPr>
            <a:lvl2pPr marL="742950" indent="-285750">
              <a:buClr>
                <a:schemeClr val="bg2">
                  <a:lumMod val="10000"/>
                </a:schemeClr>
              </a:buClr>
              <a:buFont typeface="Lucida Grande"/>
              <a:buChar char="-"/>
              <a:defRPr sz="2400">
                <a:solidFill>
                  <a:srgbClr val="4A452A"/>
                </a:solidFill>
              </a:defRPr>
            </a:lvl2pPr>
            <a:lvl3pPr marL="1143000" indent="-228600">
              <a:buClr>
                <a:schemeClr val="bg2">
                  <a:lumMod val="10000"/>
                </a:schemeClr>
              </a:buClr>
              <a:buFont typeface="Arial"/>
              <a:buChar char="•"/>
              <a:defRPr sz="2000">
                <a:solidFill>
                  <a:srgbClr val="4A452A"/>
                </a:solidFill>
              </a:defRPr>
            </a:lvl3pPr>
            <a:lvl4pPr>
              <a:buClr>
                <a:schemeClr val="bg2">
                  <a:lumMod val="10000"/>
                </a:schemeClr>
              </a:buClr>
              <a:buFont typeface="Wingdings" pitchFamily="2" charset="2"/>
              <a:buChar char="§"/>
              <a:defRPr sz="1800">
                <a:solidFill>
                  <a:srgbClr val="4A452A"/>
                </a:solidFill>
              </a:defRPr>
            </a:lvl4pPr>
            <a:lvl5pPr>
              <a:buClr>
                <a:schemeClr val="bg2">
                  <a:lumMod val="10000"/>
                </a:schemeClr>
              </a:buClr>
              <a:buFont typeface="Wingdings" pitchFamily="2" charset="2"/>
              <a:buChar char="§"/>
              <a:defRPr sz="1800">
                <a:solidFill>
                  <a:srgbClr val="4A452A"/>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7" name="Espace réservé du numéro de diapositive 6"/>
          <p:cNvSpPr>
            <a:spLocks noGrp="1"/>
          </p:cNvSpPr>
          <p:nvPr>
            <p:ph type="sldNum" sz="quarter" idx="12"/>
          </p:nvPr>
        </p:nvSpPr>
        <p:spPr/>
        <p:txBody>
          <a:bodyPr/>
          <a:lstStyle/>
          <a:p>
            <a:fld id="{3F9B3A0C-4EB6-4C8C-95BC-CBDD074E636A}" type="slidenum">
              <a:rPr lang="fr-CA" smtClean="0"/>
              <a:pPr/>
              <a:t>‹N°›</a:t>
            </a:fld>
            <a:endParaRPr lang="fr-CA" dirty="0"/>
          </a:p>
        </p:txBody>
      </p:sp>
      <p:sp>
        <p:nvSpPr>
          <p:cNvPr id="11" name="Espace réservé du contenu 2"/>
          <p:cNvSpPr>
            <a:spLocks noGrp="1"/>
          </p:cNvSpPr>
          <p:nvPr>
            <p:ph sz="half" idx="13"/>
          </p:nvPr>
        </p:nvSpPr>
        <p:spPr>
          <a:xfrm>
            <a:off x="4788024" y="1628800"/>
            <a:ext cx="4258816" cy="4525963"/>
          </a:xfrm>
          <a:prstGeom prst="rect">
            <a:avLst/>
          </a:prstGeom>
        </p:spPr>
        <p:txBody>
          <a:bodyPr/>
          <a:lstStyle>
            <a:lvl1pPr>
              <a:buClr>
                <a:schemeClr val="accent6">
                  <a:lumMod val="50000"/>
                </a:schemeClr>
              </a:buClr>
              <a:buFont typeface="Wingdings" pitchFamily="2" charset="2"/>
              <a:buChar char="§"/>
              <a:defRPr sz="2800">
                <a:solidFill>
                  <a:schemeClr val="bg2">
                    <a:lumMod val="25000"/>
                  </a:schemeClr>
                </a:solidFill>
              </a:defRPr>
            </a:lvl1pPr>
            <a:lvl2pPr marL="742950" indent="-285750">
              <a:buClr>
                <a:schemeClr val="bg2">
                  <a:lumMod val="10000"/>
                </a:schemeClr>
              </a:buClr>
              <a:buFont typeface="Lucida Grande"/>
              <a:buChar char="-"/>
              <a:defRPr sz="2400">
                <a:solidFill>
                  <a:srgbClr val="4A452A"/>
                </a:solidFill>
              </a:defRPr>
            </a:lvl2pPr>
            <a:lvl3pPr marL="1143000" indent="-228600">
              <a:buClr>
                <a:schemeClr val="bg2">
                  <a:lumMod val="10000"/>
                </a:schemeClr>
              </a:buClr>
              <a:buFont typeface="Arial"/>
              <a:buChar char="•"/>
              <a:defRPr sz="2000">
                <a:solidFill>
                  <a:srgbClr val="4A452A"/>
                </a:solidFill>
              </a:defRPr>
            </a:lvl3pPr>
            <a:lvl4pPr>
              <a:buClr>
                <a:schemeClr val="bg2">
                  <a:lumMod val="10000"/>
                </a:schemeClr>
              </a:buClr>
              <a:buFont typeface="Wingdings" pitchFamily="2" charset="2"/>
              <a:buChar char="§"/>
              <a:defRPr sz="1800">
                <a:solidFill>
                  <a:srgbClr val="4A452A"/>
                </a:solidFill>
              </a:defRPr>
            </a:lvl4pPr>
            <a:lvl5pPr>
              <a:buClr>
                <a:schemeClr val="bg2">
                  <a:lumMod val="10000"/>
                </a:schemeClr>
              </a:buClr>
              <a:buFont typeface="Wingdings" pitchFamily="2" charset="2"/>
              <a:buChar char="§"/>
              <a:defRPr sz="1800">
                <a:solidFill>
                  <a:srgbClr val="4A452A"/>
                </a:solidFill>
              </a:defRPr>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12" name="Espace réservé du pied de page 3"/>
          <p:cNvSpPr>
            <a:spLocks noGrp="1"/>
          </p:cNvSpPr>
          <p:nvPr>
            <p:ph type="ftr" sz="quarter" idx="11"/>
          </p:nvPr>
        </p:nvSpPr>
        <p:spPr>
          <a:xfrm>
            <a:off x="3131840" y="6309320"/>
            <a:ext cx="2895600" cy="365125"/>
          </a:xfrm>
          <a:prstGeom prst="rect">
            <a:avLst/>
          </a:prstGeom>
        </p:spPr>
        <p:txBody>
          <a:bodyPr/>
          <a:lstStyle/>
          <a:p>
            <a:endParaRPr lang="fr-CA" dirty="0"/>
          </a:p>
        </p:txBody>
      </p:sp>
      <p:pic>
        <p:nvPicPr>
          <p:cNvPr id="13" name="Image 12"/>
          <p:cNvPicPr>
            <a:picLocks noChangeAspect="1"/>
          </p:cNvPicPr>
          <p:nvPr userDrawn="1"/>
        </p:nvPicPr>
        <p:blipFill>
          <a:blip r:embed="rId2" cstate="print"/>
          <a:stretch>
            <a:fillRect/>
          </a:stretch>
        </p:blipFill>
        <p:spPr>
          <a:xfrm>
            <a:off x="0" y="1340768"/>
            <a:ext cx="9144000" cy="56575"/>
          </a:xfrm>
          <a:prstGeom prst="rect">
            <a:avLst/>
          </a:prstGeom>
        </p:spPr>
      </p:pic>
      <p:sp>
        <p:nvSpPr>
          <p:cNvPr id="14" name="Titre 1"/>
          <p:cNvSpPr>
            <a:spLocks noGrp="1"/>
          </p:cNvSpPr>
          <p:nvPr>
            <p:ph type="title"/>
          </p:nvPr>
        </p:nvSpPr>
        <p:spPr>
          <a:xfrm>
            <a:off x="251520" y="332656"/>
            <a:ext cx="8229600" cy="706090"/>
          </a:xfrm>
          <a:prstGeom prst="rect">
            <a:avLst/>
          </a:prstGeom>
        </p:spPr>
        <p:txBody>
          <a:bodyPr/>
          <a:lstStyle>
            <a:lvl1pPr algn="l">
              <a:defRPr sz="3200" b="0">
                <a:solidFill>
                  <a:schemeClr val="bg2">
                    <a:lumMod val="25000"/>
                  </a:schemeClr>
                </a:solidFill>
                <a:latin typeface="+mn-lt"/>
              </a:defRPr>
            </a:lvl1pPr>
          </a:lstStyle>
          <a:p>
            <a:r>
              <a:rPr lang="fr-FR" dirty="0" smtClean="0"/>
              <a:t>Cliquez pour modifier le style du titre</a:t>
            </a:r>
            <a:endParaRPr lang="fr-CA" dirty="0"/>
          </a:p>
        </p:txBody>
      </p:sp>
      <p:pic>
        <p:nvPicPr>
          <p:cNvPr id="8" name="Image 7" descr="logo_ecpar.eps"/>
          <p:cNvPicPr>
            <a:picLocks noChangeAspect="1"/>
          </p:cNvPicPr>
          <p:nvPr userDrawn="1"/>
        </p:nvPicPr>
        <p:blipFill>
          <a:blip r:embed="rId3" cstate="print"/>
          <a:stretch>
            <a:fillRect/>
          </a:stretch>
        </p:blipFill>
        <p:spPr>
          <a:xfrm>
            <a:off x="251520" y="6309320"/>
            <a:ext cx="2376264" cy="4479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0">
                <a:solidFill>
                  <a:schemeClr val="accent6">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4" name="Espace réservé du contenu 3"/>
          <p:cNvSpPr>
            <a:spLocks noGrp="1"/>
          </p:cNvSpPr>
          <p:nvPr>
            <p:ph sz="half" idx="2"/>
          </p:nvPr>
        </p:nvSpPr>
        <p:spPr>
          <a:xfrm>
            <a:off x="457199" y="2348879"/>
            <a:ext cx="4042793" cy="3777283"/>
          </a:xfrm>
          <a:prstGeom prst="rect">
            <a:avLst/>
          </a:prstGeom>
        </p:spPr>
        <p:txBody>
          <a:bodyPr/>
          <a:lstStyle>
            <a:lvl1pPr>
              <a:buClr>
                <a:schemeClr val="accent6">
                  <a:lumMod val="50000"/>
                </a:schemeClr>
              </a:buClr>
              <a:buFont typeface="Wingdings" pitchFamily="2" charset="2"/>
              <a:buChar char="§"/>
              <a:defRPr sz="2400">
                <a:solidFill>
                  <a:srgbClr val="4A452A"/>
                </a:solidFill>
              </a:defRPr>
            </a:lvl1pPr>
            <a:lvl2pPr marL="742950" indent="-285750">
              <a:buClr>
                <a:schemeClr val="bg2">
                  <a:lumMod val="25000"/>
                </a:schemeClr>
              </a:buClr>
              <a:buFont typeface="Lucida Grande"/>
              <a:buChar char="-"/>
              <a:defRPr sz="2000">
                <a:solidFill>
                  <a:srgbClr val="3C5F7B"/>
                </a:solidFill>
              </a:defRPr>
            </a:lvl2pPr>
            <a:lvl3pPr>
              <a:buClr>
                <a:schemeClr val="bg2">
                  <a:lumMod val="25000"/>
                </a:schemeClr>
              </a:buClr>
              <a:buFont typeface="Wingdings" pitchFamily="2" charset="2"/>
              <a:buChar char="§"/>
              <a:defRPr sz="1800">
                <a:solidFill>
                  <a:srgbClr val="3C5F7B"/>
                </a:solidFill>
              </a:defRPr>
            </a:lvl3pPr>
            <a:lvl4pPr>
              <a:buClr>
                <a:schemeClr val="bg2">
                  <a:lumMod val="25000"/>
                </a:schemeClr>
              </a:buClr>
              <a:buFont typeface="Wingdings" pitchFamily="2" charset="2"/>
              <a:buChar char="§"/>
              <a:defRPr sz="1600">
                <a:solidFill>
                  <a:srgbClr val="3C5F7B"/>
                </a:solidFill>
              </a:defRPr>
            </a:lvl4pPr>
            <a:lvl5pPr>
              <a:buClr>
                <a:schemeClr val="bg2">
                  <a:lumMod val="25000"/>
                </a:schemeClr>
              </a:buClr>
              <a:buFont typeface="Wingdings" pitchFamily="2" charset="2"/>
              <a:buChar char="§"/>
              <a:defRPr sz="1600">
                <a:solidFill>
                  <a:srgbClr val="3C5F7B"/>
                </a:solidFil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0">
                <a:solidFill>
                  <a:srgbClr val="98480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smtClean="0"/>
              <a:t>Cliquez pour modifier les styles du texte du masque</a:t>
            </a:r>
          </a:p>
        </p:txBody>
      </p:sp>
      <p:sp>
        <p:nvSpPr>
          <p:cNvPr id="9" name="Espace réservé du numéro de diapositive 8"/>
          <p:cNvSpPr>
            <a:spLocks noGrp="1"/>
          </p:cNvSpPr>
          <p:nvPr>
            <p:ph type="sldNum" sz="quarter" idx="12"/>
          </p:nvPr>
        </p:nvSpPr>
        <p:spPr/>
        <p:txBody>
          <a:bodyPr/>
          <a:lstStyle/>
          <a:p>
            <a:fld id="{3F9B3A0C-4EB6-4C8C-95BC-CBDD074E636A}" type="slidenum">
              <a:rPr lang="fr-CA" smtClean="0"/>
              <a:pPr/>
              <a:t>‹N°›</a:t>
            </a:fld>
            <a:endParaRPr lang="fr-CA" dirty="0"/>
          </a:p>
        </p:txBody>
      </p:sp>
      <p:sp>
        <p:nvSpPr>
          <p:cNvPr id="13" name="Espace réservé du contenu 3"/>
          <p:cNvSpPr>
            <a:spLocks noGrp="1"/>
          </p:cNvSpPr>
          <p:nvPr>
            <p:ph sz="half" idx="14"/>
          </p:nvPr>
        </p:nvSpPr>
        <p:spPr>
          <a:xfrm>
            <a:off x="4644008" y="2348880"/>
            <a:ext cx="4042793" cy="3777283"/>
          </a:xfrm>
          <a:prstGeom prst="rect">
            <a:avLst/>
          </a:prstGeom>
        </p:spPr>
        <p:txBody>
          <a:bodyPr/>
          <a:lstStyle>
            <a:lvl1pPr>
              <a:buClr>
                <a:schemeClr val="accent6">
                  <a:lumMod val="50000"/>
                </a:schemeClr>
              </a:buClr>
              <a:buFont typeface="Wingdings" pitchFamily="2" charset="2"/>
              <a:buChar char="§"/>
              <a:defRPr sz="2400">
                <a:solidFill>
                  <a:srgbClr val="4A452A"/>
                </a:solidFill>
              </a:defRPr>
            </a:lvl1pPr>
            <a:lvl2pPr marL="742950" indent="-285750">
              <a:buClr>
                <a:schemeClr val="bg2">
                  <a:lumMod val="25000"/>
                </a:schemeClr>
              </a:buClr>
              <a:buFont typeface="Lucida Grande"/>
              <a:buChar char="-"/>
              <a:defRPr sz="2000">
                <a:solidFill>
                  <a:srgbClr val="3C5F7B"/>
                </a:solidFill>
              </a:defRPr>
            </a:lvl2pPr>
            <a:lvl3pPr>
              <a:buClr>
                <a:schemeClr val="bg2">
                  <a:lumMod val="25000"/>
                </a:schemeClr>
              </a:buClr>
              <a:buFont typeface="Wingdings" pitchFamily="2" charset="2"/>
              <a:buChar char="§"/>
              <a:defRPr sz="1800">
                <a:solidFill>
                  <a:srgbClr val="3C5F7B"/>
                </a:solidFill>
              </a:defRPr>
            </a:lvl3pPr>
            <a:lvl4pPr>
              <a:buClr>
                <a:schemeClr val="bg2">
                  <a:lumMod val="25000"/>
                </a:schemeClr>
              </a:buClr>
              <a:buFont typeface="Wingdings" pitchFamily="2" charset="2"/>
              <a:buChar char="§"/>
              <a:defRPr sz="1600">
                <a:solidFill>
                  <a:srgbClr val="3C5F7B"/>
                </a:solidFill>
              </a:defRPr>
            </a:lvl4pPr>
            <a:lvl5pPr>
              <a:buClr>
                <a:schemeClr val="bg2">
                  <a:lumMod val="25000"/>
                </a:schemeClr>
              </a:buClr>
              <a:buFont typeface="Wingdings" pitchFamily="2" charset="2"/>
              <a:buChar char="§"/>
              <a:defRPr sz="1600">
                <a:solidFill>
                  <a:srgbClr val="3C5F7B"/>
                </a:solidFill>
              </a:defRPr>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14" name="Espace réservé du pied de page 3"/>
          <p:cNvSpPr>
            <a:spLocks noGrp="1"/>
          </p:cNvSpPr>
          <p:nvPr>
            <p:ph type="ftr" sz="quarter" idx="11"/>
          </p:nvPr>
        </p:nvSpPr>
        <p:spPr>
          <a:xfrm>
            <a:off x="3131840" y="6309320"/>
            <a:ext cx="2895600" cy="365125"/>
          </a:xfrm>
          <a:prstGeom prst="rect">
            <a:avLst/>
          </a:prstGeom>
        </p:spPr>
        <p:txBody>
          <a:bodyPr/>
          <a:lstStyle/>
          <a:p>
            <a:endParaRPr lang="fr-CA" dirty="0"/>
          </a:p>
        </p:txBody>
      </p:sp>
      <p:sp>
        <p:nvSpPr>
          <p:cNvPr id="15" name="Titre 1"/>
          <p:cNvSpPr>
            <a:spLocks noGrp="1"/>
          </p:cNvSpPr>
          <p:nvPr>
            <p:ph type="title"/>
          </p:nvPr>
        </p:nvSpPr>
        <p:spPr>
          <a:xfrm>
            <a:off x="251520" y="332656"/>
            <a:ext cx="8229600" cy="706090"/>
          </a:xfrm>
          <a:prstGeom prst="rect">
            <a:avLst/>
          </a:prstGeom>
        </p:spPr>
        <p:txBody>
          <a:bodyPr/>
          <a:lstStyle>
            <a:lvl1pPr algn="l">
              <a:defRPr sz="3200" b="0">
                <a:solidFill>
                  <a:schemeClr val="bg2">
                    <a:lumMod val="25000"/>
                  </a:schemeClr>
                </a:solidFill>
                <a:latin typeface="+mn-lt"/>
              </a:defRPr>
            </a:lvl1pPr>
          </a:lstStyle>
          <a:p>
            <a:r>
              <a:rPr lang="fr-FR" dirty="0" smtClean="0"/>
              <a:t>Cliquez pour modifier le style du titre</a:t>
            </a:r>
            <a:endParaRPr lang="fr-CA" dirty="0"/>
          </a:p>
        </p:txBody>
      </p:sp>
      <p:pic>
        <p:nvPicPr>
          <p:cNvPr id="10" name="Image 9" descr="logo_ecpar.eps"/>
          <p:cNvPicPr>
            <a:picLocks noChangeAspect="1"/>
          </p:cNvPicPr>
          <p:nvPr userDrawn="1"/>
        </p:nvPicPr>
        <p:blipFill>
          <a:blip r:embed="rId2" cstate="print"/>
          <a:stretch>
            <a:fillRect/>
          </a:stretch>
        </p:blipFill>
        <p:spPr>
          <a:xfrm>
            <a:off x="251520" y="6309320"/>
            <a:ext cx="2376264" cy="44792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3F9B3A0C-4EB6-4C8C-95BC-CBDD074E636A}" type="slidenum">
              <a:rPr lang="fr-CA" smtClean="0"/>
              <a:pPr/>
              <a:t>‹N°›</a:t>
            </a:fld>
            <a:endParaRPr lang="fr-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3F9B3A0C-4EB6-4C8C-95BC-CBDD074E636A}" type="slidenum">
              <a:rPr lang="fr-CA" smtClean="0"/>
              <a:pPr/>
              <a:t>‹N°›</a:t>
            </a:fld>
            <a:endParaRPr lang="fr-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B3A0C-4EB6-4C8C-95BC-CBDD074E636A}" type="slidenum">
              <a:rPr lang="fr-CA" smtClean="0"/>
              <a:pPr/>
              <a:t>‹N°›</a:t>
            </a:fld>
            <a:endParaRPr lang="fr-CA" dirty="0"/>
          </a:p>
        </p:txBody>
      </p:sp>
      <p:pic>
        <p:nvPicPr>
          <p:cNvPr id="4" name="Image 3" descr="logo_ecpar.eps"/>
          <p:cNvPicPr>
            <a:picLocks noChangeAspect="1"/>
          </p:cNvPicPr>
          <p:nvPr userDrawn="1"/>
        </p:nvPicPr>
        <p:blipFill>
          <a:blip r:embed="rId17" cstate="print"/>
          <a:stretch>
            <a:fillRect/>
          </a:stretch>
        </p:blipFill>
        <p:spPr>
          <a:xfrm>
            <a:off x="251520" y="6309320"/>
            <a:ext cx="2376264" cy="44792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67" r:id="rId3"/>
    <p:sldLayoutId id="214748366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8"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edouard.clement@polymtl.ca" TargetMode="External"/><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11" Type="http://schemas.openxmlformats.org/officeDocument/2006/relationships/image" Target="../media/image1.emf"/><Relationship Id="rId5" Type="http://schemas.openxmlformats.org/officeDocument/2006/relationships/tags" Target="../tags/tag5.xml"/><Relationship Id="rId10" Type="http://schemas.microsoft.com/office/2007/relationships/hdphoto" Target="../media/hdphoto1.wdp"/><Relationship Id="rId4" Type="http://schemas.openxmlformats.org/officeDocument/2006/relationships/tags" Target="../tags/tag4.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mapaq.gouv.qc.ca/FR/TRANSFORMATION/QUALITEDESALIMENTS/HYGIENESALUBRITE/Pages/Hygienesalubrite.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6.png"/><Relationship Id="rId7" Type="http://schemas.openxmlformats.org/officeDocument/2006/relationships/image" Target="../media/image49.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29.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73.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9.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100.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9.png"/><Relationship Id="rId4" Type="http://schemas.openxmlformats.org/officeDocument/2006/relationships/image" Target="../media/image50.png"/></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5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8.png"/><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04.png"/><Relationship Id="rId4" Type="http://schemas.openxmlformats.org/officeDocument/2006/relationships/image" Target="../media/image103.png"/></Relationships>
</file>

<file path=ppt/slides/_rels/slide6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noChangeArrowheads="1"/>
          </p:cNvPicPr>
          <p:nvPr>
            <p:custDataLst>
              <p:tags r:id="rId1"/>
            </p:custDataLst>
          </p:nvPr>
        </p:nvPicPr>
        <p:blipFill>
          <a:blip r:embed="rId7" cstate="print"/>
          <a:srcRect/>
          <a:stretch>
            <a:fillRect/>
          </a:stretch>
        </p:blipFill>
        <p:spPr bwMode="auto">
          <a:xfrm>
            <a:off x="0" y="1514252"/>
            <a:ext cx="9144000" cy="4291012"/>
          </a:xfrm>
          <a:prstGeom prst="rect">
            <a:avLst/>
          </a:prstGeom>
          <a:noFill/>
          <a:ln w="9525">
            <a:noFill/>
            <a:miter lim="800000"/>
            <a:headEnd/>
            <a:tailEnd/>
          </a:ln>
        </p:spPr>
      </p:pic>
      <p:sp>
        <p:nvSpPr>
          <p:cNvPr id="5" name="ZoneTexte 4"/>
          <p:cNvSpPr txBox="1"/>
          <p:nvPr>
            <p:custDataLst>
              <p:tags r:id="rId2"/>
            </p:custDataLst>
          </p:nvPr>
        </p:nvSpPr>
        <p:spPr>
          <a:xfrm>
            <a:off x="0" y="5733256"/>
            <a:ext cx="9144000" cy="707886"/>
          </a:xfrm>
          <a:prstGeom prst="rect">
            <a:avLst/>
          </a:prstGeom>
          <a:noFill/>
        </p:spPr>
        <p:txBody>
          <a:bodyPr wrap="square" rtlCol="0">
            <a:spAutoFit/>
          </a:bodyPr>
          <a:lstStyle/>
          <a:p>
            <a:pPr algn="ctr"/>
            <a:r>
              <a:rPr lang="fr-CA" sz="2000" dirty="0" smtClean="0">
                <a:solidFill>
                  <a:srgbClr val="4A452A"/>
                </a:solidFill>
                <a:latin typeface="Calibri" pitchFamily="34" charset="0"/>
              </a:rPr>
              <a:t>Édouard Clément (</a:t>
            </a:r>
            <a:r>
              <a:rPr lang="fr-CA" sz="2000" dirty="0" smtClean="0">
                <a:solidFill>
                  <a:srgbClr val="4A452A"/>
                </a:solidFill>
                <a:latin typeface="Calibri" pitchFamily="34" charset="0"/>
                <a:hlinkClick r:id="rId8"/>
              </a:rPr>
              <a:t>edouard.clement@polymtl.ca</a:t>
            </a:r>
            <a:r>
              <a:rPr lang="fr-CA" sz="2000" dirty="0" smtClean="0">
                <a:solidFill>
                  <a:srgbClr val="4A452A"/>
                </a:solidFill>
                <a:latin typeface="Calibri" pitchFamily="34" charset="0"/>
              </a:rPr>
              <a:t>)</a:t>
            </a:r>
          </a:p>
          <a:p>
            <a:pPr algn="ctr"/>
            <a:r>
              <a:rPr lang="fr-CA" sz="2000" dirty="0" smtClean="0">
                <a:solidFill>
                  <a:srgbClr val="4A452A"/>
                </a:solidFill>
                <a:latin typeface="Calibri" pitchFamily="34" charset="0"/>
              </a:rPr>
              <a:t>Directeur général – Quantis Canada</a:t>
            </a:r>
          </a:p>
        </p:txBody>
      </p:sp>
      <p:pic>
        <p:nvPicPr>
          <p:cNvPr id="9" name="Image 8"/>
          <p:cNvPicPr>
            <a:picLocks noChangeAspect="1"/>
          </p:cNvPicPr>
          <p:nvPr>
            <p:custDataLst>
              <p:tags r:id="rId3"/>
            </p:custDataLst>
          </p:nvPr>
        </p:nvPicPr>
        <p:blipFill>
          <a:blip r:embed="rId9" cstate="print">
            <a:extLst>
              <a:ext uri="{BEBA8EAE-BF5A-486C-A8C5-ECC9F3942E4B}">
                <a14:imgProps xmlns:a14="http://schemas.microsoft.com/office/drawing/2010/main" xmlns="">
                  <a14:imgLayer r:embed="rId10">
                    <a14:imgEffect>
                      <a14:saturation sat="66000"/>
                    </a14:imgEffect>
                  </a14:imgLayer>
                </a14:imgProps>
              </a:ext>
            </a:extLst>
          </a:blip>
          <a:stretch>
            <a:fillRect/>
          </a:stretch>
        </p:blipFill>
        <p:spPr>
          <a:xfrm>
            <a:off x="0" y="4941168"/>
            <a:ext cx="9144000" cy="792088"/>
          </a:xfrm>
          <a:prstGeom prst="rect">
            <a:avLst/>
          </a:prstGeom>
        </p:spPr>
      </p:pic>
      <p:sp>
        <p:nvSpPr>
          <p:cNvPr id="10" name="Rectangle 9"/>
          <p:cNvSpPr/>
          <p:nvPr>
            <p:custDataLst>
              <p:tags r:id="rId4"/>
            </p:custDataLst>
          </p:nvPr>
        </p:nvSpPr>
        <p:spPr>
          <a:xfrm>
            <a:off x="0" y="4941168"/>
            <a:ext cx="9144000" cy="830997"/>
          </a:xfrm>
          <a:prstGeom prst="rect">
            <a:avLst/>
          </a:prstGeom>
        </p:spPr>
        <p:txBody>
          <a:bodyPr wrap="square">
            <a:spAutoFit/>
          </a:bodyPr>
          <a:lstStyle/>
          <a:p>
            <a:pPr algn="ctr"/>
            <a:r>
              <a:rPr lang="fr-CA" sz="2400" dirty="0" smtClean="0">
                <a:solidFill>
                  <a:schemeClr val="bg2">
                    <a:lumMod val="25000"/>
                  </a:schemeClr>
                </a:solidFill>
                <a:latin typeface="Calibri" pitchFamily="34" charset="0"/>
              </a:rPr>
              <a:t> FICHES D’ACHAT  </a:t>
            </a:r>
            <a:r>
              <a:rPr lang="fr-CA" sz="2400" dirty="0">
                <a:solidFill>
                  <a:schemeClr val="bg2">
                    <a:lumMod val="25000"/>
                  </a:schemeClr>
                </a:solidFill>
                <a:latin typeface="Calibri" pitchFamily="34" charset="0"/>
              </a:rPr>
              <a:t>RESPONSABLE </a:t>
            </a:r>
          </a:p>
          <a:p>
            <a:pPr algn="ctr"/>
            <a:r>
              <a:rPr lang="fr-CA" sz="2400" dirty="0" smtClean="0">
                <a:solidFill>
                  <a:schemeClr val="bg2">
                    <a:lumMod val="25000"/>
                  </a:schemeClr>
                </a:solidFill>
                <a:latin typeface="Calibri" pitchFamily="34" charset="0"/>
              </a:rPr>
              <a:t> </a:t>
            </a:r>
            <a:endParaRPr lang="fr-CA" sz="2400" dirty="0">
              <a:solidFill>
                <a:schemeClr val="bg2">
                  <a:lumMod val="25000"/>
                </a:schemeClr>
              </a:solidFill>
            </a:endParaRPr>
          </a:p>
        </p:txBody>
      </p:sp>
      <p:pic>
        <p:nvPicPr>
          <p:cNvPr id="11" name="Image 10" descr="logo_ecpar.eps"/>
          <p:cNvPicPr>
            <a:picLocks noChangeAspect="1"/>
          </p:cNvPicPr>
          <p:nvPr>
            <p:custDataLst>
              <p:tags r:id="rId5"/>
            </p:custDataLst>
          </p:nvPr>
        </p:nvPicPr>
        <p:blipFill>
          <a:blip r:embed="rId11" cstate="print"/>
          <a:stretch>
            <a:fillRect/>
          </a:stretch>
        </p:blipFill>
        <p:spPr>
          <a:xfrm>
            <a:off x="0" y="1484784"/>
            <a:ext cx="4489772" cy="846315"/>
          </a:xfrm>
          <a:prstGeom prst="rect">
            <a:avLst/>
          </a:prstGeom>
        </p:spPr>
      </p:pic>
      <p:sp>
        <p:nvSpPr>
          <p:cNvPr id="2" name="TextBox 1"/>
          <p:cNvSpPr txBox="1"/>
          <p:nvPr/>
        </p:nvSpPr>
        <p:spPr>
          <a:xfrm>
            <a:off x="0" y="260648"/>
            <a:ext cx="9144000" cy="1323439"/>
          </a:xfrm>
          <a:prstGeom prst="rect">
            <a:avLst/>
          </a:prstGeom>
          <a:noFill/>
        </p:spPr>
        <p:txBody>
          <a:bodyPr wrap="square" rtlCol="0">
            <a:spAutoFit/>
          </a:bodyPr>
          <a:lstStyle/>
          <a:p>
            <a:pPr algn="ctr"/>
            <a:r>
              <a:rPr lang="en-US" sz="2000" b="1" dirty="0" err="1" smtClean="0"/>
              <a:t>Webinaire</a:t>
            </a:r>
            <a:r>
              <a:rPr lang="en-US" sz="2000" b="1" dirty="0" smtClean="0"/>
              <a:t> #3 – 22 </a:t>
            </a:r>
            <a:r>
              <a:rPr lang="en-US" sz="2000" b="1" dirty="0" err="1" smtClean="0"/>
              <a:t>janvier</a:t>
            </a:r>
            <a:r>
              <a:rPr lang="en-US" sz="2000" b="1" dirty="0" smtClean="0"/>
              <a:t> 2015</a:t>
            </a:r>
          </a:p>
          <a:p>
            <a:pPr algn="ctr"/>
            <a:r>
              <a:rPr lang="fr-CA" sz="2000" dirty="0"/>
              <a:t>produits et services ponctuels: </a:t>
            </a:r>
            <a:endParaRPr lang="fr-CA" sz="2000" dirty="0" smtClean="0"/>
          </a:p>
          <a:p>
            <a:pPr algn="ctr"/>
            <a:r>
              <a:rPr lang="fr-CA" sz="2000" dirty="0" smtClean="0"/>
              <a:t>service </a:t>
            </a:r>
            <a:r>
              <a:rPr lang="fr-CA" sz="2000" dirty="0"/>
              <a:t>traiteur, alimentation, aménagement paysager, hébergement, nettoyage de véhicules, nettoyage de vêtements, vêtements de travail</a:t>
            </a:r>
            <a:endParaRPr lang="en-U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10</a:t>
            </a:fld>
            <a:endParaRPr lang="fr-CA" dirty="0"/>
          </a:p>
        </p:txBody>
      </p:sp>
      <p:sp>
        <p:nvSpPr>
          <p:cNvPr id="4" name="Title 1"/>
          <p:cNvSpPr txBox="1">
            <a:spLocks/>
          </p:cNvSpPr>
          <p:nvPr/>
        </p:nvSpPr>
        <p:spPr>
          <a:xfrm>
            <a:off x="251520" y="188640"/>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smtClean="0"/>
              <a:t>1- Aménagement et entretien paysager</a:t>
            </a:r>
            <a:endParaRPr lang="fr-CA" dirty="0"/>
          </a:p>
        </p:txBody>
      </p:sp>
      <p:pic>
        <p:nvPicPr>
          <p:cNvPr id="5" name="Picture 4"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pic>
        <p:nvPicPr>
          <p:cNvPr id="6" name="Picture 5" descr="Capture d’écran 2015-01-19 à 11.09.4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1484784"/>
            <a:ext cx="5158358" cy="4851920"/>
          </a:xfrm>
          <a:prstGeom prst="rect">
            <a:avLst/>
          </a:prstGeom>
        </p:spPr>
      </p:pic>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Prioritaires</a:t>
            </a:r>
            <a:endParaRPr lang="fr-CA" sz="2800" b="1" dirty="0">
              <a:solidFill>
                <a:srgbClr val="FF0000"/>
              </a:solidFill>
            </a:endParaRPr>
          </a:p>
          <a:p>
            <a:pPr marL="285750" indent="-285750">
              <a:buFont typeface="Wingdings" charset="2"/>
              <a:buChar char="Ø"/>
            </a:pPr>
            <a:endParaRPr lang="fr-CA" sz="2800" dirty="0"/>
          </a:p>
        </p:txBody>
      </p:sp>
      <p:pic>
        <p:nvPicPr>
          <p:cNvPr id="2" name="Picture 1" descr="Capture d’écran 2015-01-19 à 11.09.5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47864" y="1800200"/>
            <a:ext cx="5112568" cy="5013176"/>
          </a:xfrm>
          <a:prstGeom prst="rect">
            <a:avLst/>
          </a:prstGeom>
        </p:spPr>
      </p:pic>
      <p:pic>
        <p:nvPicPr>
          <p:cNvPr id="8" name="Picture 7" descr="Capture d’écran 2015-01-19 à 11.20.48.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12360" y="2708920"/>
            <a:ext cx="1003300" cy="914400"/>
          </a:xfrm>
          <a:prstGeom prst="rect">
            <a:avLst/>
          </a:prstGeom>
        </p:spPr>
      </p:pic>
    </p:spTree>
    <p:extLst>
      <p:ext uri="{BB962C8B-B14F-4D97-AF65-F5344CB8AC3E}">
        <p14:creationId xmlns:p14="http://schemas.microsoft.com/office/powerpoint/2010/main" xmlns="" val="776627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11</a:t>
            </a:fld>
            <a:endParaRPr lang="fr-CA" dirty="0"/>
          </a:p>
        </p:txBody>
      </p:sp>
      <p:sp>
        <p:nvSpPr>
          <p:cNvPr id="4" name="Title 1"/>
          <p:cNvSpPr txBox="1">
            <a:spLocks/>
          </p:cNvSpPr>
          <p:nvPr/>
        </p:nvSpPr>
        <p:spPr>
          <a:xfrm>
            <a:off x="251520" y="188640"/>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smtClean="0"/>
              <a:t>1- Aménagement et entretien paysager</a:t>
            </a:r>
            <a:endParaRPr lang="fr-CA" dirty="0"/>
          </a:p>
        </p:txBody>
      </p:sp>
      <p:pic>
        <p:nvPicPr>
          <p:cNvPr id="5" name="Picture 4"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pic>
        <p:nvPicPr>
          <p:cNvPr id="6" name="Picture 5" descr="Capture d’écran 2015-01-19 à 11.09.4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1484784"/>
            <a:ext cx="5158358" cy="4851920"/>
          </a:xfrm>
          <a:prstGeom prst="rect">
            <a:avLst/>
          </a:prstGeom>
        </p:spPr>
      </p:pic>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Prioritaires</a:t>
            </a:r>
            <a:endParaRPr lang="fr-CA" sz="2800" b="1" dirty="0">
              <a:solidFill>
                <a:srgbClr val="FF0000"/>
              </a:solidFill>
            </a:endParaRPr>
          </a:p>
          <a:p>
            <a:pPr marL="285750" indent="-285750">
              <a:buFont typeface="Wingdings" charset="2"/>
              <a:buChar char="Ø"/>
            </a:pPr>
            <a:endParaRPr lang="fr-CA" sz="2800" dirty="0"/>
          </a:p>
        </p:txBody>
      </p:sp>
      <p:pic>
        <p:nvPicPr>
          <p:cNvPr id="8" name="Picture 7" descr="Capture d’écran 2015-01-19 à 11.10.23.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726208"/>
            <a:ext cx="5184576" cy="5184576"/>
          </a:xfrm>
          <a:prstGeom prst="rect">
            <a:avLst/>
          </a:prstGeom>
        </p:spPr>
      </p:pic>
      <p:pic>
        <p:nvPicPr>
          <p:cNvPr id="9" name="Picture 8" descr="Capture d’écran 2015-01-19 à 11.21.29.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68344" y="2636912"/>
            <a:ext cx="1206500" cy="1117600"/>
          </a:xfrm>
          <a:prstGeom prst="rect">
            <a:avLst/>
          </a:prstGeom>
        </p:spPr>
      </p:pic>
    </p:spTree>
    <p:extLst>
      <p:ext uri="{BB962C8B-B14F-4D97-AF65-F5344CB8AC3E}">
        <p14:creationId xmlns:p14="http://schemas.microsoft.com/office/powerpoint/2010/main" xmlns="" val="907343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12</a:t>
            </a:fld>
            <a:endParaRPr lang="fr-CA" dirty="0"/>
          </a:p>
        </p:txBody>
      </p:sp>
      <p:sp>
        <p:nvSpPr>
          <p:cNvPr id="4" name="Title 1"/>
          <p:cNvSpPr txBox="1">
            <a:spLocks/>
          </p:cNvSpPr>
          <p:nvPr/>
        </p:nvSpPr>
        <p:spPr>
          <a:xfrm>
            <a:off x="251520" y="188640"/>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smtClean="0"/>
              <a:t>1- Aménagement et entretien paysager</a:t>
            </a:r>
            <a:endParaRPr lang="fr-CA" dirty="0"/>
          </a:p>
        </p:txBody>
      </p:sp>
      <p:pic>
        <p:nvPicPr>
          <p:cNvPr id="5" name="Picture 4"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sp>
        <p:nvSpPr>
          <p:cNvPr id="7" name="TextBox 6"/>
          <p:cNvSpPr txBox="1"/>
          <p:nvPr/>
        </p:nvSpPr>
        <p:spPr>
          <a:xfrm>
            <a:off x="251520" y="1412776"/>
            <a:ext cx="7920880" cy="954107"/>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Prioritaires</a:t>
            </a:r>
            <a:endParaRPr lang="fr-CA" sz="2800" b="1" dirty="0">
              <a:solidFill>
                <a:srgbClr val="FF0000"/>
              </a:solidFill>
            </a:endParaRPr>
          </a:p>
          <a:p>
            <a:pPr marL="285750" indent="-285750">
              <a:buFont typeface="Wingdings" charset="2"/>
              <a:buChar char="Ø"/>
            </a:pPr>
            <a:endParaRPr lang="fr-CA" sz="2800" dirty="0"/>
          </a:p>
        </p:txBody>
      </p:sp>
      <p:pic>
        <p:nvPicPr>
          <p:cNvPr id="2" name="Picture 1" descr="Capture d’écran 2015-01-19 à 11.10.3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1560" y="2060848"/>
            <a:ext cx="7560840" cy="1328052"/>
          </a:xfrm>
          <a:prstGeom prst="rect">
            <a:avLst/>
          </a:prstGeom>
        </p:spPr>
      </p:pic>
      <p:pic>
        <p:nvPicPr>
          <p:cNvPr id="9" name="Picture 8" descr="Capture d’écran 2015-01-19 à 11.14.5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364088" y="2852936"/>
            <a:ext cx="2987362" cy="3816424"/>
          </a:xfrm>
          <a:prstGeom prst="rect">
            <a:avLst/>
          </a:prstGeom>
        </p:spPr>
      </p:pic>
    </p:spTree>
    <p:extLst>
      <p:ext uri="{BB962C8B-B14F-4D97-AF65-F5344CB8AC3E}">
        <p14:creationId xmlns:p14="http://schemas.microsoft.com/office/powerpoint/2010/main" xmlns="" val="294333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13</a:t>
            </a:fld>
            <a:endParaRPr lang="fr-CA" dirty="0"/>
          </a:p>
        </p:txBody>
      </p:sp>
      <p:sp>
        <p:nvSpPr>
          <p:cNvPr id="4" name="Title 1"/>
          <p:cNvSpPr txBox="1">
            <a:spLocks/>
          </p:cNvSpPr>
          <p:nvPr/>
        </p:nvSpPr>
        <p:spPr>
          <a:xfrm>
            <a:off x="251520" y="188640"/>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smtClean="0"/>
              <a:t>1- Aménagement et entretien paysager</a:t>
            </a:r>
            <a:endParaRPr lang="fr-CA" dirty="0"/>
          </a:p>
        </p:txBody>
      </p:sp>
      <p:pic>
        <p:nvPicPr>
          <p:cNvPr id="5" name="Picture 4"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pic>
        <p:nvPicPr>
          <p:cNvPr id="6" name="Picture 5" descr="Capture d’écran 2015-01-19 à 11.09.4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1484784"/>
            <a:ext cx="5158358" cy="4851920"/>
          </a:xfrm>
          <a:prstGeom prst="rect">
            <a:avLst/>
          </a:prstGeom>
        </p:spPr>
      </p:pic>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Additionnels</a:t>
            </a:r>
            <a:endParaRPr lang="fr-CA" sz="2800" b="1" dirty="0">
              <a:solidFill>
                <a:srgbClr val="FF0000"/>
              </a:solidFill>
            </a:endParaRPr>
          </a:p>
          <a:p>
            <a:pPr marL="285750" indent="-285750">
              <a:buFont typeface="Wingdings" charset="2"/>
              <a:buChar char="Ø"/>
            </a:pPr>
            <a:endParaRPr lang="fr-CA" sz="2800" dirty="0"/>
          </a:p>
        </p:txBody>
      </p:sp>
      <p:pic>
        <p:nvPicPr>
          <p:cNvPr id="2" name="Picture 1" descr="Capture d’écran 2015-01-19 à 11.16.4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791692"/>
            <a:ext cx="5222988" cy="4589636"/>
          </a:xfrm>
          <a:prstGeom prst="rect">
            <a:avLst/>
          </a:prstGeom>
        </p:spPr>
      </p:pic>
    </p:spTree>
    <p:extLst>
      <p:ext uri="{BB962C8B-B14F-4D97-AF65-F5344CB8AC3E}">
        <p14:creationId xmlns:p14="http://schemas.microsoft.com/office/powerpoint/2010/main" xmlns="" val="2173025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14</a:t>
            </a:fld>
            <a:endParaRPr lang="fr-CA" dirty="0"/>
          </a:p>
        </p:txBody>
      </p:sp>
      <p:sp>
        <p:nvSpPr>
          <p:cNvPr id="4" name="Title 1"/>
          <p:cNvSpPr txBox="1">
            <a:spLocks/>
          </p:cNvSpPr>
          <p:nvPr/>
        </p:nvSpPr>
        <p:spPr>
          <a:xfrm>
            <a:off x="251520" y="188640"/>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smtClean="0"/>
              <a:t>1- Aménagement et entretien paysager</a:t>
            </a:r>
            <a:endParaRPr lang="fr-CA" dirty="0"/>
          </a:p>
        </p:txBody>
      </p:sp>
      <p:pic>
        <p:nvPicPr>
          <p:cNvPr id="5" name="Picture 4"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pic>
        <p:nvPicPr>
          <p:cNvPr id="6" name="Picture 5" descr="Capture d’écran 2015-01-19 à 11.09.40.png"/>
          <p:cNvPicPr>
            <a:picLocks noChangeAspect="1"/>
          </p:cNvPicPr>
          <p:nvPr/>
        </p:nvPicPr>
        <p:blipFill rotWithShape="1">
          <a:blip r:embed="rId3" cstate="print">
            <a:extLst>
              <a:ext uri="{28A0092B-C50C-407E-A947-70E740481C1C}">
                <a14:useLocalDpi xmlns:a14="http://schemas.microsoft.com/office/drawing/2010/main" xmlns="" val="0"/>
              </a:ext>
            </a:extLst>
          </a:blip>
          <a:srcRect b="30613"/>
          <a:stretch/>
        </p:blipFill>
        <p:spPr>
          <a:xfrm>
            <a:off x="3275856" y="1484784"/>
            <a:ext cx="5158358" cy="3366616"/>
          </a:xfrm>
          <a:prstGeom prst="rect">
            <a:avLst/>
          </a:prstGeom>
        </p:spPr>
      </p:pic>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Additionnels</a:t>
            </a:r>
            <a:endParaRPr lang="fr-CA" sz="2800" b="1" dirty="0">
              <a:solidFill>
                <a:srgbClr val="FF0000"/>
              </a:solidFill>
            </a:endParaRPr>
          </a:p>
          <a:p>
            <a:pPr marL="285750" indent="-285750">
              <a:buFont typeface="Wingdings" charset="2"/>
              <a:buChar char="Ø"/>
            </a:pPr>
            <a:endParaRPr lang="fr-CA" sz="2800" dirty="0"/>
          </a:p>
        </p:txBody>
      </p:sp>
      <p:pic>
        <p:nvPicPr>
          <p:cNvPr id="2" name="Picture 1" descr="Capture d’écran 2015-01-19 à 11.16.57.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03848" y="1844824"/>
            <a:ext cx="5506061" cy="3480420"/>
          </a:xfrm>
          <a:prstGeom prst="rect">
            <a:avLst/>
          </a:prstGeom>
        </p:spPr>
      </p:pic>
    </p:spTree>
    <p:extLst>
      <p:ext uri="{BB962C8B-B14F-4D97-AF65-F5344CB8AC3E}">
        <p14:creationId xmlns:p14="http://schemas.microsoft.com/office/powerpoint/2010/main" xmlns="" val="2173025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2 – Services de traiteurs</a:t>
            </a:r>
            <a:endParaRPr lang="fr-CA" dirty="0"/>
          </a:p>
        </p:txBody>
      </p:sp>
      <p:sp>
        <p:nvSpPr>
          <p:cNvPr id="5" name="TextBox 4"/>
          <p:cNvSpPr txBox="1"/>
          <p:nvPr/>
        </p:nvSpPr>
        <p:spPr>
          <a:xfrm>
            <a:off x="251520" y="1340768"/>
            <a:ext cx="8784976" cy="5770811"/>
          </a:xfrm>
          <a:prstGeom prst="rect">
            <a:avLst/>
          </a:prstGeom>
          <a:noFill/>
        </p:spPr>
        <p:txBody>
          <a:bodyPr wrap="square" rtlCol="0">
            <a:spAutoFit/>
          </a:bodyPr>
          <a:lstStyle/>
          <a:p>
            <a:pPr marL="342900" indent="-342900">
              <a:buFont typeface="Wingdings" charset="2"/>
              <a:buChar char="Ø"/>
            </a:pPr>
            <a:r>
              <a:rPr lang="fr-CA" sz="2800" b="1" dirty="0" smtClean="0"/>
              <a:t>Portée de la fiche:</a:t>
            </a:r>
          </a:p>
          <a:p>
            <a:pPr marL="171450" indent="-171450">
              <a:buFont typeface="Wingdings" charset="2"/>
              <a:buChar char="Ø"/>
            </a:pPr>
            <a:r>
              <a:rPr lang="fr-CA" sz="1600" dirty="0" smtClean="0"/>
              <a:t>Des recommandations quant aux bonnes pratiques générales entourant l’achat d’un service de traiteur, de l’évaluation des quantités nécessaires à la gestion des surplus en passant par le choix des repas.</a:t>
            </a:r>
          </a:p>
          <a:p>
            <a:pPr marL="171450" indent="-171450">
              <a:buFont typeface="Wingdings" charset="2"/>
              <a:buChar char="Ø"/>
            </a:pPr>
            <a:r>
              <a:rPr lang="fr-CA" sz="1600" dirty="0" smtClean="0"/>
              <a:t>Des </a:t>
            </a:r>
            <a:r>
              <a:rPr lang="fr-CA" sz="1600" dirty="0"/>
              <a:t>recommandations quant aux bonnes pratiques particulières pour les activités se déroulant chez le fournisseur de service, notamment :</a:t>
            </a:r>
          </a:p>
          <a:p>
            <a:pPr marL="628650" lvl="1" indent="-171450">
              <a:buFont typeface="Wingdings" charset="2"/>
              <a:buChar char="Ø"/>
            </a:pPr>
            <a:r>
              <a:rPr lang="fr-CA" sz="1600" dirty="0"/>
              <a:t>Les spécifications responsables pour l’achat des produits alimentaires</a:t>
            </a:r>
          </a:p>
          <a:p>
            <a:pPr marL="628650" lvl="1" indent="-171450">
              <a:buFont typeface="Wingdings" charset="2"/>
              <a:buChar char="Ø"/>
            </a:pPr>
            <a:r>
              <a:rPr lang="fr-CA" sz="1600" dirty="0"/>
              <a:t>Les spécifications responsables pour les équipements de travail (électroménagers) et les produits nettoyants utilisés</a:t>
            </a:r>
          </a:p>
          <a:p>
            <a:pPr marL="628650" lvl="1" indent="-171450">
              <a:buFont typeface="Wingdings" charset="2"/>
              <a:buChar char="Ø"/>
            </a:pPr>
            <a:r>
              <a:rPr lang="fr-CA" sz="1600" dirty="0"/>
              <a:t>Les bonnes pratiques pour la préparation et l’entreposage des plats dans une perspective de réduction du gaspillage</a:t>
            </a:r>
          </a:p>
          <a:p>
            <a:pPr marL="171450" indent="-171450">
              <a:buFont typeface="Wingdings" charset="2"/>
              <a:buChar char="Ø"/>
            </a:pPr>
            <a:r>
              <a:rPr lang="fr-CA" sz="1600" dirty="0"/>
              <a:t>Des recommandations quant aux bonnes pratiques entourant l’emballage, les accessoires (ustensiles, serviettes) et la livraison des plats </a:t>
            </a:r>
            <a:r>
              <a:rPr lang="fr-CA" sz="1600" dirty="0" smtClean="0"/>
              <a:t>commandés</a:t>
            </a:r>
          </a:p>
          <a:p>
            <a:endParaRPr lang="fr-CA" sz="1400" dirty="0" smtClean="0"/>
          </a:p>
          <a:p>
            <a:pPr marL="285750" indent="-285750">
              <a:buFont typeface="Wingdings" charset="2"/>
              <a:buChar char="Ø"/>
            </a:pPr>
            <a:r>
              <a:rPr lang="fr-CA" sz="2000" b="1" dirty="0" smtClean="0"/>
              <a:t>Enjeux sociaux à considérer:</a:t>
            </a:r>
          </a:p>
          <a:p>
            <a:pPr marL="742950" lvl="1" indent="-285750">
              <a:buFont typeface="Wingdings" charset="2"/>
              <a:buChar char="Ø"/>
            </a:pPr>
            <a:r>
              <a:rPr lang="fr-CA" sz="1600" dirty="0"/>
              <a:t>Hygiène et </a:t>
            </a:r>
            <a:r>
              <a:rPr lang="fr-CA" sz="1600" dirty="0" smtClean="0"/>
              <a:t>salubrité</a:t>
            </a:r>
          </a:p>
          <a:p>
            <a:pPr marL="742950" lvl="1" indent="-285750">
              <a:buFont typeface="Wingdings" charset="2"/>
              <a:buChar char="Ø"/>
            </a:pPr>
            <a:r>
              <a:rPr lang="fr-CA" sz="1600" dirty="0"/>
              <a:t>Nutrition et </a:t>
            </a:r>
            <a:r>
              <a:rPr lang="fr-CA" sz="1600" dirty="0" smtClean="0"/>
              <a:t>allergies</a:t>
            </a:r>
          </a:p>
          <a:p>
            <a:pPr marL="742950" lvl="1" indent="-285750">
              <a:buFont typeface="Wingdings" charset="2"/>
              <a:buChar char="Ø"/>
            </a:pPr>
            <a:r>
              <a:rPr lang="fr-CA" sz="1600" dirty="0"/>
              <a:t>Information sur le </a:t>
            </a:r>
            <a:r>
              <a:rPr lang="fr-CA" sz="1600" dirty="0" smtClean="0"/>
              <a:t>produit</a:t>
            </a:r>
          </a:p>
          <a:p>
            <a:pPr marL="742950" lvl="1" indent="-285750">
              <a:buFont typeface="Wingdings" charset="2"/>
              <a:buChar char="Ø"/>
            </a:pPr>
            <a:r>
              <a:rPr lang="fr-CA" sz="1600" dirty="0"/>
              <a:t>Santé et sécurité au </a:t>
            </a:r>
            <a:r>
              <a:rPr lang="fr-CA" sz="1600" dirty="0" smtClean="0"/>
              <a:t>travail</a:t>
            </a:r>
          </a:p>
          <a:p>
            <a:pPr marL="742950" lvl="1" indent="-285750">
              <a:buFont typeface="Wingdings" charset="2"/>
              <a:buChar char="Ø"/>
            </a:pPr>
            <a:r>
              <a:rPr lang="fr-CA" sz="1600" dirty="0"/>
              <a:t>Rémunération et conditions de travail</a:t>
            </a:r>
            <a:endParaRPr lang="fr-CA" sz="1600" dirty="0" smtClean="0"/>
          </a:p>
          <a:p>
            <a:pPr marL="342900" indent="-342900">
              <a:buFont typeface="Wingdings" charset="2"/>
              <a:buChar char="Ø"/>
            </a:pPr>
            <a:endParaRPr lang="fr-CA" sz="900" dirty="0"/>
          </a:p>
          <a:p>
            <a:r>
              <a:rPr lang="fr-CA" sz="1200" dirty="0" smtClean="0"/>
              <a:t> </a:t>
            </a:r>
            <a:endParaRPr lang="fr-CA" sz="1200" dirty="0"/>
          </a:p>
        </p:txBody>
      </p:sp>
      <p:pic>
        <p:nvPicPr>
          <p:cNvPr id="22" name="Picture 21" descr="Capture d’écran 2015-01-19 à 10.03.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24328" y="44624"/>
            <a:ext cx="1218063" cy="1296144"/>
          </a:xfrm>
          <a:prstGeom prst="rect">
            <a:avLst/>
          </a:prstGeom>
        </p:spPr>
      </p:pic>
    </p:spTree>
    <p:extLst>
      <p:ext uri="{BB962C8B-B14F-4D97-AF65-F5344CB8AC3E}">
        <p14:creationId xmlns:p14="http://schemas.microsoft.com/office/powerpoint/2010/main" xmlns="" val="315708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16</a:t>
            </a:fld>
            <a:endParaRPr lang="fr-CA" dirty="0"/>
          </a:p>
        </p:txBody>
      </p:sp>
      <p:pic>
        <p:nvPicPr>
          <p:cNvPr id="4" name="Picture 3" descr="Capture d’écran 2015-01-19 à 11.27.1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4896" y="1456922"/>
            <a:ext cx="7185496" cy="5389122"/>
          </a:xfrm>
          <a:prstGeom prst="rect">
            <a:avLst/>
          </a:prstGeom>
        </p:spPr>
      </p:pic>
      <p:sp>
        <p:nvSpPr>
          <p:cNvPr id="5" name="Title 1"/>
          <p:cNvSpPr>
            <a:spLocks noGrp="1"/>
          </p:cNvSpPr>
          <p:nvPr>
            <p:ph type="title"/>
          </p:nvPr>
        </p:nvSpPr>
        <p:spPr>
          <a:xfrm>
            <a:off x="251520" y="188640"/>
            <a:ext cx="8229600" cy="1143000"/>
          </a:xfrm>
        </p:spPr>
        <p:txBody>
          <a:bodyPr/>
          <a:lstStyle/>
          <a:p>
            <a:r>
              <a:rPr lang="fr-CA" dirty="0" smtClean="0"/>
              <a:t>2 – Services de traiteurs</a:t>
            </a:r>
            <a:endParaRPr lang="fr-CA" dirty="0"/>
          </a:p>
        </p:txBody>
      </p:sp>
      <p:pic>
        <p:nvPicPr>
          <p:cNvPr id="6" name="Picture 5" descr="Capture d’écran 2015-01-19 à 10.03.5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4328" y="44624"/>
            <a:ext cx="1218063" cy="1296144"/>
          </a:xfrm>
          <a:prstGeom prst="rect">
            <a:avLst/>
          </a:prstGeom>
        </p:spPr>
      </p:pic>
      <p:pic>
        <p:nvPicPr>
          <p:cNvPr id="8" name="Picture 7" descr="Capture d’écran 2015-01-19 à 16.45.1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42086" y="2636912"/>
            <a:ext cx="1101722" cy="1296144"/>
          </a:xfrm>
          <a:prstGeom prst="rect">
            <a:avLst/>
          </a:prstGeom>
        </p:spPr>
      </p:pic>
      <p:sp>
        <p:nvSpPr>
          <p:cNvPr id="7" name="Explosion 2 6"/>
          <p:cNvSpPr/>
          <p:nvPr/>
        </p:nvSpPr>
        <p:spPr>
          <a:xfrm>
            <a:off x="1403648" y="2132856"/>
            <a:ext cx="720080" cy="720080"/>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
        <p:nvSpPr>
          <p:cNvPr id="9" name="Rectangle 8"/>
          <p:cNvSpPr/>
          <p:nvPr/>
        </p:nvSpPr>
        <p:spPr>
          <a:xfrm>
            <a:off x="1835696" y="3861048"/>
            <a:ext cx="936104" cy="64807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xmlns="" val="26243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17</a:t>
            </a:fld>
            <a:endParaRPr lang="fr-CA" dirty="0"/>
          </a:p>
        </p:txBody>
      </p:sp>
      <p:sp>
        <p:nvSpPr>
          <p:cNvPr id="5" name="TextBox 4"/>
          <p:cNvSpPr txBox="1"/>
          <p:nvPr/>
        </p:nvSpPr>
        <p:spPr>
          <a:xfrm>
            <a:off x="251520" y="1556792"/>
            <a:ext cx="6120680" cy="5170647"/>
          </a:xfrm>
          <a:prstGeom prst="rect">
            <a:avLst/>
          </a:prstGeom>
          <a:noFill/>
        </p:spPr>
        <p:txBody>
          <a:bodyPr wrap="square" rtlCol="0">
            <a:spAutoFit/>
          </a:bodyPr>
          <a:lstStyle/>
          <a:p>
            <a:pPr marL="342900" indent="-342900">
              <a:buFont typeface="Wingdings" charset="2"/>
              <a:buChar char="Ø"/>
            </a:pPr>
            <a:r>
              <a:rPr lang="fr-CA" sz="2400" b="1" dirty="0" smtClean="0"/>
              <a:t>Avant d’acheter:</a:t>
            </a:r>
          </a:p>
          <a:p>
            <a:r>
              <a:rPr lang="fr-CA" sz="2000" dirty="0"/>
              <a:t>Des informations et bonnes pratiques pour réduire les impact des </a:t>
            </a:r>
            <a:r>
              <a:rPr lang="fr-CA" sz="2000" dirty="0" smtClean="0"/>
              <a:t>achats</a:t>
            </a:r>
            <a:endParaRPr lang="fr-CA" sz="3200" dirty="0"/>
          </a:p>
          <a:p>
            <a:pPr marL="285750" indent="-285750">
              <a:buFont typeface="Wingdings" charset="2"/>
              <a:buChar char="Ø"/>
            </a:pPr>
            <a:r>
              <a:rPr lang="fr-CA" b="1" dirty="0"/>
              <a:t>Repenser le besoin (</a:t>
            </a:r>
            <a:r>
              <a:rPr lang="fr-CA" b="1" dirty="0">
                <a:solidFill>
                  <a:srgbClr val="FF0000"/>
                </a:solidFill>
              </a:rPr>
              <a:t>acheter moins et mieux)</a:t>
            </a:r>
          </a:p>
          <a:p>
            <a:pPr marL="742950" lvl="1" indent="-285750">
              <a:buFont typeface="Arial"/>
              <a:buChar char="•"/>
            </a:pPr>
            <a:r>
              <a:rPr lang="fr-CA" sz="1600" dirty="0"/>
              <a:t>Porter une attention particulière à la détermination des menus :</a:t>
            </a:r>
          </a:p>
          <a:p>
            <a:pPr marL="1200150" lvl="2" indent="-285750">
              <a:buFont typeface="Arial"/>
              <a:buChar char="•"/>
            </a:pPr>
            <a:r>
              <a:rPr lang="fr-CA" sz="1600" dirty="0"/>
              <a:t>Définir de manière précise le besoin en fonction des objectifs souhaités et de la nature de l’évènement : pause-santé, repas complet, cocktail, etc.</a:t>
            </a:r>
          </a:p>
          <a:p>
            <a:pPr marL="742950" lvl="1" indent="-285750">
              <a:buFont typeface="Arial"/>
              <a:buChar char="•"/>
            </a:pPr>
            <a:r>
              <a:rPr lang="fr-CA" sz="1600" dirty="0"/>
              <a:t>Privilégier les produits disponibles localement et de saison</a:t>
            </a:r>
          </a:p>
          <a:p>
            <a:pPr marL="742950" lvl="1" indent="-285750">
              <a:buFont typeface="Arial"/>
              <a:buChar char="•"/>
            </a:pPr>
            <a:r>
              <a:rPr lang="fr-CA" sz="1600" dirty="0"/>
              <a:t>Limiter les plats à base de viande et favoriser les autres types de protéines. Les études révèlent en effet que la production de protéines animales génère plus d’impacts environnementaux (notamment des gaz à effet de serre) que les autres productions alimentaires.</a:t>
            </a:r>
          </a:p>
          <a:p>
            <a:pPr marL="742950" lvl="1" indent="-285750">
              <a:buFont typeface="Arial"/>
              <a:buChar char="•"/>
            </a:pPr>
            <a:r>
              <a:rPr lang="fr-CA" sz="1600" dirty="0"/>
              <a:t>Planifier l’achat à l’avance auprès de votre fournisseur pour offrir une meilleure flexibilité quant à la composition des menus.</a:t>
            </a:r>
            <a:endParaRPr lang="fr-CA" sz="2000" dirty="0"/>
          </a:p>
          <a:p>
            <a:endParaRPr lang="fr-CA" sz="2400" b="1" dirty="0"/>
          </a:p>
        </p:txBody>
      </p:sp>
      <p:sp>
        <p:nvSpPr>
          <p:cNvPr id="13" name="Title 1"/>
          <p:cNvSpPr>
            <a:spLocks noGrp="1"/>
          </p:cNvSpPr>
          <p:nvPr>
            <p:ph type="title"/>
          </p:nvPr>
        </p:nvSpPr>
        <p:spPr>
          <a:xfrm>
            <a:off x="251520" y="188640"/>
            <a:ext cx="8229600" cy="1143000"/>
          </a:xfrm>
        </p:spPr>
        <p:txBody>
          <a:bodyPr/>
          <a:lstStyle/>
          <a:p>
            <a:r>
              <a:rPr lang="fr-CA" sz="4400" dirty="0" smtClean="0"/>
              <a:t>2 – Services de traiteurs</a:t>
            </a:r>
            <a:endParaRPr lang="fr-CA" sz="4400" dirty="0"/>
          </a:p>
        </p:txBody>
      </p:sp>
      <p:pic>
        <p:nvPicPr>
          <p:cNvPr id="14" name="Picture 13" descr="Capture d’écran 2015-01-19 à 10.03.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24328" y="44624"/>
            <a:ext cx="1218063" cy="1296144"/>
          </a:xfrm>
          <a:prstGeom prst="rect">
            <a:avLst/>
          </a:prstGeom>
        </p:spPr>
      </p:pic>
      <p:sp>
        <p:nvSpPr>
          <p:cNvPr id="15" name="TextBox 11"/>
          <p:cNvSpPr txBox="1">
            <a:spLocks noChangeArrowheads="1"/>
          </p:cNvSpPr>
          <p:nvPr/>
        </p:nvSpPr>
        <p:spPr bwMode="auto">
          <a:xfrm>
            <a:off x="6588224" y="1804395"/>
            <a:ext cx="2267896" cy="2308324"/>
          </a:xfrm>
          <a:prstGeom prst="rect">
            <a:avLst/>
          </a:prstGeom>
          <a:noFill/>
          <a:ln w="9525">
            <a:noFill/>
            <a:miter lim="800000"/>
            <a:headEnd/>
            <a:tailEnd/>
          </a:ln>
        </p:spPr>
        <p:txBody>
          <a:bodyPr wrap="square">
            <a:prstTxWarp prst="textNoShape">
              <a:avLst/>
            </a:prstTxWarp>
            <a:spAutoFit/>
          </a:bodyPr>
          <a:lstStyle/>
          <a:p>
            <a:pPr algn="ctr" defTabSz="914400" fontAlgn="base">
              <a:spcBef>
                <a:spcPct val="0"/>
              </a:spcBef>
              <a:spcAft>
                <a:spcPct val="0"/>
              </a:spcAft>
            </a:pPr>
            <a:r>
              <a:rPr lang="fr-CA" sz="1200" dirty="0" smtClean="0">
                <a:latin typeface="Verdana" panose="020B0604030504040204" pitchFamily="34" charset="0"/>
                <a:ea typeface="Verdana" panose="020B0604030504040204" pitchFamily="34" charset="0"/>
                <a:cs typeface="Verdana" panose="020B0604030504040204" pitchFamily="34" charset="0"/>
              </a:rPr>
              <a:t>33 % de la nourriture produite globalement est gaspillée</a:t>
            </a:r>
          </a:p>
          <a:p>
            <a:pPr algn="ctr" defTabSz="914400" fontAlgn="base">
              <a:spcBef>
                <a:spcPct val="0"/>
              </a:spcBef>
              <a:spcAft>
                <a:spcPct val="0"/>
              </a:spcAft>
            </a:pPr>
            <a:endParaRPr lang="fr-CA" sz="1200" dirty="0" smtClean="0">
              <a:latin typeface="Verdana" panose="020B0604030504040204" pitchFamily="34" charset="0"/>
              <a:ea typeface="Verdana" panose="020B0604030504040204" pitchFamily="34" charset="0"/>
              <a:cs typeface="Verdana" panose="020B0604030504040204" pitchFamily="34" charset="0"/>
            </a:endParaRPr>
          </a:p>
          <a:p>
            <a:pPr algn="ctr" defTabSz="914400" fontAlgn="base">
              <a:spcBef>
                <a:spcPct val="0"/>
              </a:spcBef>
              <a:spcAft>
                <a:spcPct val="0"/>
              </a:spcAft>
            </a:pPr>
            <a:r>
              <a:rPr lang="fr-CA" sz="1200" dirty="0">
                <a:latin typeface="Verdana" panose="020B0604030504040204" pitchFamily="34" charset="0"/>
                <a:ea typeface="Verdana" panose="020B0604030504040204" pitchFamily="34" charset="0"/>
                <a:cs typeface="Verdana" panose="020B0604030504040204" pitchFamily="34" charset="0"/>
              </a:rPr>
              <a:t>A</a:t>
            </a:r>
            <a:r>
              <a:rPr lang="fr-CA" sz="1200" dirty="0" smtClean="0">
                <a:latin typeface="Verdana" panose="020B0604030504040204" pitchFamily="34" charset="0"/>
                <a:ea typeface="Verdana" panose="020B0604030504040204" pitchFamily="34" charset="0"/>
                <a:cs typeface="Verdana" panose="020B0604030504040204" pitchFamily="34" charset="0"/>
              </a:rPr>
              <a:t>u Canada : pertes alimentaires </a:t>
            </a:r>
          </a:p>
          <a:p>
            <a:pPr algn="ctr" defTabSz="914400" fontAlgn="base">
              <a:spcBef>
                <a:spcPct val="0"/>
              </a:spcBef>
              <a:spcAft>
                <a:spcPct val="0"/>
              </a:spcAft>
            </a:pPr>
            <a:r>
              <a:rPr lang="fr-CA" sz="1200" dirty="0" smtClean="0">
                <a:latin typeface="Verdana" panose="020B0604030504040204" pitchFamily="34" charset="0"/>
                <a:ea typeface="Verdana" panose="020B0604030504040204" pitchFamily="34" charset="0"/>
                <a:cs typeface="Verdana" panose="020B0604030504040204" pitchFamily="34" charset="0"/>
              </a:rPr>
              <a:t>= 27 milliards $ CAD</a:t>
            </a:r>
          </a:p>
          <a:p>
            <a:pPr algn="ctr" defTabSz="914400" fontAlgn="base">
              <a:spcBef>
                <a:spcPct val="0"/>
              </a:spcBef>
              <a:spcAft>
                <a:spcPct val="0"/>
              </a:spcAft>
            </a:pPr>
            <a:endParaRPr lang="fr-CA" sz="1200" dirty="0" smtClean="0">
              <a:latin typeface="Verdana" panose="020B0604030504040204" pitchFamily="34" charset="0"/>
              <a:ea typeface="Verdana" panose="020B0604030504040204" pitchFamily="34" charset="0"/>
              <a:cs typeface="Verdana" panose="020B0604030504040204" pitchFamily="34" charset="0"/>
            </a:endParaRPr>
          </a:p>
          <a:p>
            <a:pPr algn="ctr" defTabSz="914400" fontAlgn="base">
              <a:spcBef>
                <a:spcPct val="0"/>
              </a:spcBef>
              <a:spcAft>
                <a:spcPct val="0"/>
              </a:spcAft>
            </a:pPr>
            <a:r>
              <a:rPr lang="fr-CA" sz="1200" dirty="0" smtClean="0">
                <a:latin typeface="Verdana" panose="020B0604030504040204" pitchFamily="34" charset="0"/>
                <a:ea typeface="Verdana" panose="020B0604030504040204" pitchFamily="34" charset="0"/>
                <a:cs typeface="Verdana" panose="020B0604030504040204" pitchFamily="34" charset="0"/>
              </a:rPr>
              <a:t>~ 50 % du gaspillage est attribuable aux comportements des consommateurs</a:t>
            </a:r>
            <a:endParaRPr lang="fr-CA" sz="1200" dirty="0">
              <a:latin typeface="Verdana" panose="020B0604030504040204" pitchFamily="34" charset="0"/>
              <a:ea typeface="Verdana" panose="020B0604030504040204" pitchFamily="34" charset="0"/>
              <a:cs typeface="Verdana" panose="020B0604030504040204" pitchFamily="34" charset="0"/>
            </a:endParaRPr>
          </a:p>
        </p:txBody>
      </p:sp>
      <p:pic>
        <p:nvPicPr>
          <p:cNvPr id="16" name="Picture 15" descr="Capture d’écran 2014-09-18 à 14.20.20.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6732240" y="4221088"/>
            <a:ext cx="1967033" cy="2057400"/>
          </a:xfrm>
          <a:prstGeom prst="rect">
            <a:avLst/>
          </a:prstGeom>
        </p:spPr>
      </p:pic>
    </p:spTree>
    <p:extLst>
      <p:ext uri="{BB962C8B-B14F-4D97-AF65-F5344CB8AC3E}">
        <p14:creationId xmlns:p14="http://schemas.microsoft.com/office/powerpoint/2010/main" xmlns="" val="334618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18</a:t>
            </a:fld>
            <a:endParaRPr lang="fr-CA" dirty="0"/>
          </a:p>
        </p:txBody>
      </p:sp>
      <p:sp>
        <p:nvSpPr>
          <p:cNvPr id="5" name="TextBox 4"/>
          <p:cNvSpPr txBox="1"/>
          <p:nvPr/>
        </p:nvSpPr>
        <p:spPr>
          <a:xfrm>
            <a:off x="251520" y="1508005"/>
            <a:ext cx="8892480" cy="3693319"/>
          </a:xfrm>
          <a:prstGeom prst="rect">
            <a:avLst/>
          </a:prstGeom>
          <a:noFill/>
        </p:spPr>
        <p:txBody>
          <a:bodyPr wrap="square" rtlCol="0">
            <a:spAutoFit/>
          </a:bodyPr>
          <a:lstStyle/>
          <a:p>
            <a:pPr marL="342900" indent="-342900">
              <a:buFont typeface="Wingdings" charset="2"/>
              <a:buChar char="Ø"/>
            </a:pPr>
            <a:r>
              <a:rPr lang="fr-CA" b="1" dirty="0" smtClean="0"/>
              <a:t>Comment encadrer </a:t>
            </a:r>
            <a:r>
              <a:rPr lang="fr-CA" b="1" dirty="0"/>
              <a:t>le contexte de réalisation de </a:t>
            </a:r>
            <a:r>
              <a:rPr lang="fr-CA" b="1" dirty="0" smtClean="0"/>
              <a:t>l’activité?</a:t>
            </a:r>
          </a:p>
          <a:p>
            <a:endParaRPr lang="fr-CA" dirty="0" smtClean="0"/>
          </a:p>
          <a:p>
            <a:pPr marL="285750" indent="-285750">
              <a:buFont typeface="Wingdings" charset="2"/>
              <a:buChar char="Ø"/>
            </a:pPr>
            <a:r>
              <a:rPr lang="fr-CA" dirty="0" smtClean="0"/>
              <a:t>S’assurer </a:t>
            </a:r>
            <a:r>
              <a:rPr lang="fr-CA" dirty="0"/>
              <a:t>de la conformité </a:t>
            </a:r>
            <a:r>
              <a:rPr lang="fr-CA" dirty="0">
                <a:hlinkClick r:id="rId2"/>
              </a:rPr>
              <a:t>règlementaire</a:t>
            </a:r>
          </a:p>
          <a:p>
            <a:endParaRPr lang="fr-CA" dirty="0" smtClean="0"/>
          </a:p>
          <a:p>
            <a:r>
              <a:rPr lang="fr-CA" dirty="0" smtClean="0"/>
              <a:t>Au </a:t>
            </a:r>
            <a:r>
              <a:rPr lang="fr-CA" dirty="0"/>
              <a:t>Québec, la formation en hygiène et salubrité alimentaires est réglementée et obligatoire. Ainsi, selon le Règlement sur les aliments, tout exploitant qui prépare des aliments en vue de la vente, qu’il soit titulaire ou non d’un permis du MAPAQ, est tenu de s’assurer qu’un ou des employés ont reçu une formation et veillent au maintien de l’hygiène et de la salubrité alimentaires. Il importe donc d’exiger du fournisseur qu’il détienne, le cas échéant, les attestations de formation suivante : </a:t>
            </a:r>
            <a:endParaRPr lang="fr-CA" dirty="0" smtClean="0"/>
          </a:p>
          <a:p>
            <a:pPr marL="1200150" lvl="2" indent="-285750">
              <a:buFont typeface="Arial"/>
              <a:buChar char="•"/>
            </a:pPr>
            <a:r>
              <a:rPr lang="fr-CA" dirty="0" smtClean="0"/>
              <a:t>Gestionnaire </a:t>
            </a:r>
            <a:r>
              <a:rPr lang="fr-CA" dirty="0"/>
              <a:t>d'établissement alimentaire</a:t>
            </a:r>
            <a:r>
              <a:rPr lang="fr-CA" dirty="0" smtClean="0"/>
              <a:t>;</a:t>
            </a:r>
          </a:p>
          <a:p>
            <a:pPr marL="1200150" lvl="2" indent="-285750">
              <a:buFont typeface="Arial"/>
              <a:buChar char="•"/>
            </a:pPr>
            <a:r>
              <a:rPr lang="fr-CA" dirty="0" smtClean="0"/>
              <a:t>Manipulateur </a:t>
            </a:r>
            <a:r>
              <a:rPr lang="fr-CA" dirty="0"/>
              <a:t>d’aliments</a:t>
            </a:r>
            <a:r>
              <a:rPr lang="fr-CA" dirty="0" smtClean="0"/>
              <a:t>;</a:t>
            </a:r>
          </a:p>
          <a:p>
            <a:pPr marL="1200150" lvl="2" indent="-285750">
              <a:buFont typeface="Arial"/>
              <a:buChar char="•"/>
            </a:pPr>
            <a:r>
              <a:rPr lang="fr-CA" dirty="0" smtClean="0"/>
              <a:t>Séance </a:t>
            </a:r>
            <a:r>
              <a:rPr lang="fr-CA" dirty="0"/>
              <a:t>de formation sur l'hygiène et la salubrité alimentaire</a:t>
            </a:r>
          </a:p>
        </p:txBody>
      </p:sp>
      <p:sp>
        <p:nvSpPr>
          <p:cNvPr id="6" name="Title 1"/>
          <p:cNvSpPr>
            <a:spLocks noGrp="1"/>
          </p:cNvSpPr>
          <p:nvPr>
            <p:ph type="title"/>
          </p:nvPr>
        </p:nvSpPr>
        <p:spPr>
          <a:xfrm>
            <a:off x="251520" y="188640"/>
            <a:ext cx="8229600" cy="1143000"/>
          </a:xfrm>
        </p:spPr>
        <p:txBody>
          <a:bodyPr/>
          <a:lstStyle/>
          <a:p>
            <a:r>
              <a:rPr lang="fr-CA" dirty="0" smtClean="0"/>
              <a:t>2 – Services de traiteurs</a:t>
            </a:r>
            <a:endParaRPr lang="fr-CA" dirty="0"/>
          </a:p>
        </p:txBody>
      </p:sp>
      <p:pic>
        <p:nvPicPr>
          <p:cNvPr id="7" name="Picture 6" descr="Capture d’écran 2015-01-19 à 10.03.5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4328" y="44624"/>
            <a:ext cx="1218063" cy="1296144"/>
          </a:xfrm>
          <a:prstGeom prst="rect">
            <a:avLst/>
          </a:prstGeom>
        </p:spPr>
      </p:pic>
    </p:spTree>
    <p:extLst>
      <p:ext uri="{BB962C8B-B14F-4D97-AF65-F5344CB8AC3E}">
        <p14:creationId xmlns:p14="http://schemas.microsoft.com/office/powerpoint/2010/main" xmlns="" val="13182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19</a:t>
            </a:fld>
            <a:endParaRPr lang="fr-CA" dirty="0"/>
          </a:p>
        </p:txBody>
      </p:sp>
      <p:sp>
        <p:nvSpPr>
          <p:cNvPr id="5" name="TextBox 4"/>
          <p:cNvSpPr txBox="1"/>
          <p:nvPr/>
        </p:nvSpPr>
        <p:spPr>
          <a:xfrm>
            <a:off x="251520" y="1508005"/>
            <a:ext cx="8892480" cy="830997"/>
          </a:xfrm>
          <a:prstGeom prst="rect">
            <a:avLst/>
          </a:prstGeom>
          <a:noFill/>
        </p:spPr>
        <p:txBody>
          <a:bodyPr wrap="square" rtlCol="0">
            <a:spAutoFit/>
          </a:bodyPr>
          <a:lstStyle/>
          <a:p>
            <a:pPr marL="342900" indent="-342900">
              <a:buFont typeface="Wingdings" charset="2"/>
              <a:buChar char="Ø"/>
            </a:pPr>
            <a:r>
              <a:rPr lang="fr-CA" sz="2400" b="1" dirty="0" smtClean="0"/>
              <a:t>Les bonnes </a:t>
            </a:r>
          </a:p>
          <a:p>
            <a:r>
              <a:rPr lang="fr-CA" sz="2400" b="1" dirty="0" smtClean="0"/>
              <a:t>pratiques 3RV</a:t>
            </a:r>
          </a:p>
        </p:txBody>
      </p:sp>
      <p:sp>
        <p:nvSpPr>
          <p:cNvPr id="8" name="Title 1"/>
          <p:cNvSpPr>
            <a:spLocks noGrp="1"/>
          </p:cNvSpPr>
          <p:nvPr>
            <p:ph type="title"/>
          </p:nvPr>
        </p:nvSpPr>
        <p:spPr>
          <a:xfrm>
            <a:off x="251520" y="188640"/>
            <a:ext cx="8229600" cy="1143000"/>
          </a:xfrm>
        </p:spPr>
        <p:txBody>
          <a:bodyPr/>
          <a:lstStyle/>
          <a:p>
            <a:r>
              <a:rPr lang="fr-CA" dirty="0" smtClean="0"/>
              <a:t>2 – Services de traiteurs</a:t>
            </a:r>
            <a:endParaRPr lang="fr-CA" dirty="0"/>
          </a:p>
        </p:txBody>
      </p:sp>
      <p:pic>
        <p:nvPicPr>
          <p:cNvPr id="11" name="Picture 10" descr="Capture d’écran 2015-01-19 à 10.03.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24328" y="44624"/>
            <a:ext cx="1218063" cy="1296144"/>
          </a:xfrm>
          <a:prstGeom prst="rect">
            <a:avLst/>
          </a:prstGeom>
        </p:spPr>
      </p:pic>
      <p:pic>
        <p:nvPicPr>
          <p:cNvPr id="6" name="Picture 5" descr="Capture d’écran 2015-01-19 à 16.07.3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33372" y="1556792"/>
            <a:ext cx="5078988" cy="5112568"/>
          </a:xfrm>
          <a:prstGeom prst="rect">
            <a:avLst/>
          </a:prstGeom>
        </p:spPr>
      </p:pic>
    </p:spTree>
    <p:extLst>
      <p:ext uri="{BB962C8B-B14F-4D97-AF65-F5344CB8AC3E}">
        <p14:creationId xmlns:p14="http://schemas.microsoft.com/office/powerpoint/2010/main" xmlns="" val="3071853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Les fiches présentées aujourd’hui</a:t>
            </a:r>
            <a:endParaRPr lang="fr-CA" dirty="0"/>
          </a:p>
        </p:txBody>
      </p:sp>
      <p:sp>
        <p:nvSpPr>
          <p:cNvPr id="3" name="Slide Number Placeholder 2"/>
          <p:cNvSpPr>
            <a:spLocks noGrp="1"/>
          </p:cNvSpPr>
          <p:nvPr>
            <p:ph type="sldNum" sz="quarter" idx="12"/>
          </p:nvPr>
        </p:nvSpPr>
        <p:spPr/>
        <p:txBody>
          <a:bodyPr/>
          <a:lstStyle/>
          <a:p>
            <a:fld id="{3F9B3A0C-4EB6-4C8C-95BC-CBDD074E636A}" type="slidenum">
              <a:rPr lang="fr-CA" smtClean="0"/>
              <a:pPr/>
              <a:t>2</a:t>
            </a:fld>
            <a:endParaRPr lang="fr-CA" dirty="0"/>
          </a:p>
        </p:txBody>
      </p:sp>
      <p:pic>
        <p:nvPicPr>
          <p:cNvPr id="6" name="Picture 5" descr="Capture d’écran 2015-01-19 à 10.04.0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19696" y="3933056"/>
            <a:ext cx="2197100" cy="2120900"/>
          </a:xfrm>
          <a:prstGeom prst="rect">
            <a:avLst/>
          </a:prstGeom>
        </p:spPr>
      </p:pic>
      <p:pic>
        <p:nvPicPr>
          <p:cNvPr id="10" name="Picture 9" descr="Capture d’écran 2015-01-19 à 10.03.5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27784" y="1628800"/>
            <a:ext cx="1981200" cy="2108200"/>
          </a:xfrm>
          <a:prstGeom prst="rect">
            <a:avLst/>
          </a:prstGeom>
        </p:spPr>
      </p:pic>
      <p:pic>
        <p:nvPicPr>
          <p:cNvPr id="12" name="Picture 11" descr="Capture d’écran 2015-01-19 à 10.03.3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88804" y="3933056"/>
            <a:ext cx="2133600" cy="2133600"/>
          </a:xfrm>
          <a:prstGeom prst="rect">
            <a:avLst/>
          </a:prstGeom>
        </p:spPr>
      </p:pic>
      <p:pic>
        <p:nvPicPr>
          <p:cNvPr id="13" name="Picture 12" descr="Capture d’écran 2015-01-19 à 10.03.31.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21052" y="3933056"/>
            <a:ext cx="2019300" cy="2108200"/>
          </a:xfrm>
          <a:prstGeom prst="rect">
            <a:avLst/>
          </a:prstGeom>
        </p:spPr>
      </p:pic>
      <p:pic>
        <p:nvPicPr>
          <p:cNvPr id="16" name="Picture 15" descr="Capture d’écran 2015-01-19 à 10.02.54.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51520" y="1628800"/>
            <a:ext cx="2247900" cy="2095500"/>
          </a:xfrm>
          <a:prstGeom prst="rect">
            <a:avLst/>
          </a:prstGeom>
        </p:spPr>
      </p:pic>
      <p:pic>
        <p:nvPicPr>
          <p:cNvPr id="17" name="Picture 16" descr="Capture d’écran 2015-01-19 à 10.02.48.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716016" y="1628800"/>
            <a:ext cx="1968500" cy="2159000"/>
          </a:xfrm>
          <a:prstGeom prst="rect">
            <a:avLst/>
          </a:prstGeom>
        </p:spPr>
      </p:pic>
      <p:pic>
        <p:nvPicPr>
          <p:cNvPr id="19" name="Picture 18" descr="Capture d’écran 2015-01-19 à 10.07.52.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781949" y="1628800"/>
            <a:ext cx="2182539" cy="2088232"/>
          </a:xfrm>
          <a:prstGeom prst="rect">
            <a:avLst/>
          </a:prstGeom>
        </p:spPr>
      </p:pic>
    </p:spTree>
    <p:extLst>
      <p:ext uri="{BB962C8B-B14F-4D97-AF65-F5344CB8AC3E}">
        <p14:creationId xmlns:p14="http://schemas.microsoft.com/office/powerpoint/2010/main" xmlns="" val="4609382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20</a:t>
            </a:fld>
            <a:endParaRPr lang="fr-CA" dirty="0"/>
          </a:p>
        </p:txBody>
      </p:sp>
      <p:sp>
        <p:nvSpPr>
          <p:cNvPr id="7" name="TextBox 6"/>
          <p:cNvSpPr txBox="1"/>
          <p:nvPr/>
        </p:nvSpPr>
        <p:spPr>
          <a:xfrm>
            <a:off x="251520" y="1412776"/>
            <a:ext cx="2808312" cy="2246769"/>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Prioritaires</a:t>
            </a:r>
            <a:endParaRPr lang="fr-CA" sz="2800" b="1" dirty="0">
              <a:solidFill>
                <a:srgbClr val="FF0000"/>
              </a:solidFill>
            </a:endParaRPr>
          </a:p>
          <a:p>
            <a:pPr marL="285750" indent="-285750">
              <a:buFont typeface="Wingdings" charset="2"/>
              <a:buChar char="Ø"/>
            </a:pPr>
            <a:endParaRPr lang="fr-CA" sz="2800" dirty="0"/>
          </a:p>
        </p:txBody>
      </p:sp>
      <p:pic>
        <p:nvPicPr>
          <p:cNvPr id="2" name="Picture 1" descr="Capture d’écran 2015-01-19 à 16.09.3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15816" y="980728"/>
            <a:ext cx="5018222" cy="5688632"/>
          </a:xfrm>
          <a:prstGeom prst="rect">
            <a:avLst/>
          </a:prstGeom>
        </p:spPr>
      </p:pic>
      <p:sp>
        <p:nvSpPr>
          <p:cNvPr id="10" name="Title 1"/>
          <p:cNvSpPr>
            <a:spLocks noGrp="1"/>
          </p:cNvSpPr>
          <p:nvPr>
            <p:ph type="title"/>
          </p:nvPr>
        </p:nvSpPr>
        <p:spPr>
          <a:xfrm>
            <a:off x="251520" y="188640"/>
            <a:ext cx="8229600" cy="1143000"/>
          </a:xfrm>
        </p:spPr>
        <p:txBody>
          <a:bodyPr/>
          <a:lstStyle/>
          <a:p>
            <a:r>
              <a:rPr lang="fr-CA" dirty="0" smtClean="0"/>
              <a:t>2 – Services de traiteurs</a:t>
            </a:r>
            <a:endParaRPr lang="fr-CA" dirty="0"/>
          </a:p>
        </p:txBody>
      </p:sp>
      <p:pic>
        <p:nvPicPr>
          <p:cNvPr id="11" name="Picture 10" descr="Capture d’écran 2015-01-19 à 10.03.5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6376" y="116632"/>
            <a:ext cx="1082723" cy="1152128"/>
          </a:xfrm>
          <a:prstGeom prst="rect">
            <a:avLst/>
          </a:prstGeom>
        </p:spPr>
      </p:pic>
      <p:pic>
        <p:nvPicPr>
          <p:cNvPr id="12" name="Picture 11" descr="Capture d’écran 2015-01-19 à 16.21.27.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75600" y="1700808"/>
            <a:ext cx="1168400" cy="1143000"/>
          </a:xfrm>
          <a:prstGeom prst="rect">
            <a:avLst/>
          </a:prstGeom>
        </p:spPr>
      </p:pic>
      <p:pic>
        <p:nvPicPr>
          <p:cNvPr id="13" name="Picture 12" descr="Capture d’écran 2015-01-19 à 16.22.39.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37500" y="3861048"/>
            <a:ext cx="1206500" cy="736600"/>
          </a:xfrm>
          <a:prstGeom prst="rect">
            <a:avLst/>
          </a:prstGeom>
        </p:spPr>
      </p:pic>
      <p:pic>
        <p:nvPicPr>
          <p:cNvPr id="14" name="Picture 13" descr="Capture d’écran 2015-01-19 à 16.22.46.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24800" y="4509120"/>
            <a:ext cx="1193800" cy="635000"/>
          </a:xfrm>
          <a:prstGeom prst="rect">
            <a:avLst/>
          </a:prstGeom>
        </p:spPr>
      </p:pic>
      <p:pic>
        <p:nvPicPr>
          <p:cNvPr id="15" name="Picture 14" descr="Capture d’écran 2015-01-19 à 16.22.50.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956376" y="5085184"/>
            <a:ext cx="1115888" cy="820506"/>
          </a:xfrm>
          <a:prstGeom prst="rect">
            <a:avLst/>
          </a:prstGeom>
        </p:spPr>
      </p:pic>
    </p:spTree>
    <p:extLst>
      <p:ext uri="{BB962C8B-B14F-4D97-AF65-F5344CB8AC3E}">
        <p14:creationId xmlns:p14="http://schemas.microsoft.com/office/powerpoint/2010/main" xmlns="" val="3744822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21</a:t>
            </a:fld>
            <a:endParaRPr lang="fr-CA" dirty="0"/>
          </a:p>
        </p:txBody>
      </p:sp>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Prioritaires</a:t>
            </a:r>
            <a:endParaRPr lang="fr-CA" sz="2800" b="1" dirty="0">
              <a:solidFill>
                <a:srgbClr val="FF0000"/>
              </a:solidFill>
            </a:endParaRPr>
          </a:p>
          <a:p>
            <a:pPr marL="285750" indent="-285750">
              <a:buFont typeface="Wingdings" charset="2"/>
              <a:buChar char="Ø"/>
            </a:pPr>
            <a:endParaRPr lang="fr-CA" sz="2800" dirty="0"/>
          </a:p>
        </p:txBody>
      </p:sp>
      <p:sp>
        <p:nvSpPr>
          <p:cNvPr id="9" name="Title 1"/>
          <p:cNvSpPr>
            <a:spLocks noGrp="1"/>
          </p:cNvSpPr>
          <p:nvPr>
            <p:ph type="title"/>
          </p:nvPr>
        </p:nvSpPr>
        <p:spPr>
          <a:xfrm>
            <a:off x="251520" y="188640"/>
            <a:ext cx="8229600" cy="1143000"/>
          </a:xfrm>
        </p:spPr>
        <p:txBody>
          <a:bodyPr/>
          <a:lstStyle/>
          <a:p>
            <a:r>
              <a:rPr lang="fr-CA" dirty="0" smtClean="0"/>
              <a:t>2 – Services de traiteurs</a:t>
            </a:r>
            <a:endParaRPr lang="fr-CA" dirty="0"/>
          </a:p>
        </p:txBody>
      </p:sp>
      <p:pic>
        <p:nvPicPr>
          <p:cNvPr id="10" name="Picture 9" descr="Capture d’écran 2015-01-19 à 10.03.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6376" y="116632"/>
            <a:ext cx="1082723" cy="1152128"/>
          </a:xfrm>
          <a:prstGeom prst="rect">
            <a:avLst/>
          </a:prstGeom>
        </p:spPr>
      </p:pic>
      <p:pic>
        <p:nvPicPr>
          <p:cNvPr id="12" name="Picture 11" descr="Capture d’écran 2015-01-19 à 16.09.3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54178" y="980728"/>
            <a:ext cx="5018222" cy="5688632"/>
          </a:xfrm>
          <a:prstGeom prst="rect">
            <a:avLst/>
          </a:prstGeom>
        </p:spPr>
      </p:pic>
      <p:pic>
        <p:nvPicPr>
          <p:cNvPr id="11" name="Picture 10" descr="Capture d’écran 2015-01-19 à 16.11.4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72194" y="1393552"/>
            <a:ext cx="5000206" cy="5275808"/>
          </a:xfrm>
          <a:prstGeom prst="rect">
            <a:avLst/>
          </a:prstGeom>
        </p:spPr>
      </p:pic>
      <p:pic>
        <p:nvPicPr>
          <p:cNvPr id="13" name="Picture 12" descr="Capture d’écran 2015-01-19 à 16.24.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82801" y="1484784"/>
            <a:ext cx="925703" cy="936104"/>
          </a:xfrm>
          <a:prstGeom prst="rect">
            <a:avLst/>
          </a:prstGeom>
        </p:spPr>
      </p:pic>
      <p:pic>
        <p:nvPicPr>
          <p:cNvPr id="14" name="Picture 13" descr="Capture d’écran 2015-01-19 à 16.24.08.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33916" y="2420888"/>
            <a:ext cx="874588" cy="558472"/>
          </a:xfrm>
          <a:prstGeom prst="rect">
            <a:avLst/>
          </a:prstGeom>
        </p:spPr>
      </p:pic>
    </p:spTree>
    <p:extLst>
      <p:ext uri="{BB962C8B-B14F-4D97-AF65-F5344CB8AC3E}">
        <p14:creationId xmlns:p14="http://schemas.microsoft.com/office/powerpoint/2010/main" xmlns="" val="3849547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22</a:t>
            </a:fld>
            <a:endParaRPr lang="fr-CA" dirty="0"/>
          </a:p>
        </p:txBody>
      </p:sp>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Prioritaires</a:t>
            </a:r>
            <a:endParaRPr lang="fr-CA" sz="2800" b="1" dirty="0">
              <a:solidFill>
                <a:srgbClr val="FF0000"/>
              </a:solidFill>
            </a:endParaRPr>
          </a:p>
          <a:p>
            <a:pPr marL="285750" indent="-285750">
              <a:buFont typeface="Wingdings" charset="2"/>
              <a:buChar char="Ø"/>
            </a:pPr>
            <a:endParaRPr lang="fr-CA" sz="2800" dirty="0"/>
          </a:p>
        </p:txBody>
      </p:sp>
      <p:pic>
        <p:nvPicPr>
          <p:cNvPr id="10" name="Picture 9" descr="Capture d’écran 2015-01-19 à 16.09.3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154178" y="980728"/>
            <a:ext cx="5018222" cy="5688632"/>
          </a:xfrm>
          <a:prstGeom prst="rect">
            <a:avLst/>
          </a:prstGeom>
        </p:spPr>
      </p:pic>
      <p:sp>
        <p:nvSpPr>
          <p:cNvPr id="11" name="Title 1"/>
          <p:cNvSpPr>
            <a:spLocks noGrp="1"/>
          </p:cNvSpPr>
          <p:nvPr>
            <p:ph type="title"/>
          </p:nvPr>
        </p:nvSpPr>
        <p:spPr>
          <a:xfrm>
            <a:off x="251520" y="188640"/>
            <a:ext cx="8229600" cy="1143000"/>
          </a:xfrm>
        </p:spPr>
        <p:txBody>
          <a:bodyPr/>
          <a:lstStyle/>
          <a:p>
            <a:r>
              <a:rPr lang="fr-CA" dirty="0" smtClean="0"/>
              <a:t>2 – Services de traiteurs</a:t>
            </a:r>
            <a:endParaRPr lang="fr-CA" dirty="0"/>
          </a:p>
        </p:txBody>
      </p:sp>
      <p:pic>
        <p:nvPicPr>
          <p:cNvPr id="12" name="Picture 11" descr="Capture d’écran 2015-01-19 à 10.03.5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6376" y="116632"/>
            <a:ext cx="1082723" cy="1152128"/>
          </a:xfrm>
          <a:prstGeom prst="rect">
            <a:avLst/>
          </a:prstGeom>
        </p:spPr>
      </p:pic>
      <p:pic>
        <p:nvPicPr>
          <p:cNvPr id="2" name="Picture 1" descr="Capture d’écran 2015-01-19 à 16.14.48.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190591" y="1368152"/>
            <a:ext cx="4909801" cy="5517232"/>
          </a:xfrm>
          <a:prstGeom prst="rect">
            <a:avLst/>
          </a:prstGeom>
        </p:spPr>
      </p:pic>
    </p:spTree>
    <p:extLst>
      <p:ext uri="{BB962C8B-B14F-4D97-AF65-F5344CB8AC3E}">
        <p14:creationId xmlns:p14="http://schemas.microsoft.com/office/powerpoint/2010/main" xmlns="" val="2160829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23</a:t>
            </a:fld>
            <a:endParaRPr lang="fr-CA" dirty="0"/>
          </a:p>
        </p:txBody>
      </p:sp>
      <p:pic>
        <p:nvPicPr>
          <p:cNvPr id="6" name="Picture 5" descr="Capture d’écran 2015-01-19 à 11.09.4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5856" y="1484784"/>
            <a:ext cx="5158358" cy="4851920"/>
          </a:xfrm>
          <a:prstGeom prst="rect">
            <a:avLst/>
          </a:prstGeom>
        </p:spPr>
      </p:pic>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Additionnels</a:t>
            </a:r>
            <a:endParaRPr lang="fr-CA" sz="2800" b="1" dirty="0">
              <a:solidFill>
                <a:srgbClr val="FF0000"/>
              </a:solidFill>
            </a:endParaRPr>
          </a:p>
          <a:p>
            <a:pPr marL="285750" indent="-285750">
              <a:buFont typeface="Wingdings" charset="2"/>
              <a:buChar char="Ø"/>
            </a:pPr>
            <a:endParaRPr lang="fr-CA" sz="2800" dirty="0"/>
          </a:p>
        </p:txBody>
      </p:sp>
      <p:sp>
        <p:nvSpPr>
          <p:cNvPr id="8" name="Title 1"/>
          <p:cNvSpPr>
            <a:spLocks noGrp="1"/>
          </p:cNvSpPr>
          <p:nvPr>
            <p:ph type="title"/>
          </p:nvPr>
        </p:nvSpPr>
        <p:spPr>
          <a:xfrm>
            <a:off x="251520" y="188640"/>
            <a:ext cx="8229600" cy="1143000"/>
          </a:xfrm>
        </p:spPr>
        <p:txBody>
          <a:bodyPr/>
          <a:lstStyle/>
          <a:p>
            <a:r>
              <a:rPr lang="fr-CA" dirty="0" smtClean="0"/>
              <a:t>2 – Services de traiteurs</a:t>
            </a:r>
            <a:endParaRPr lang="fr-CA" dirty="0"/>
          </a:p>
        </p:txBody>
      </p:sp>
      <p:pic>
        <p:nvPicPr>
          <p:cNvPr id="9" name="Picture 8" descr="Capture d’écran 2015-01-19 à 10.03.5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6376" y="116632"/>
            <a:ext cx="1082723" cy="1152128"/>
          </a:xfrm>
          <a:prstGeom prst="rect">
            <a:avLst/>
          </a:prstGeom>
        </p:spPr>
      </p:pic>
      <p:pic>
        <p:nvPicPr>
          <p:cNvPr id="10" name="Picture 9" descr="Capture d’écran 2015-01-19 à 16.17.4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844824"/>
            <a:ext cx="5184576" cy="4992092"/>
          </a:xfrm>
          <a:prstGeom prst="rect">
            <a:avLst/>
          </a:prstGeom>
        </p:spPr>
      </p:pic>
      <p:pic>
        <p:nvPicPr>
          <p:cNvPr id="11" name="Picture 10" descr="Capture d’écran 2015-01-19 à 11.21.29.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316416" y="2132856"/>
            <a:ext cx="792088" cy="733724"/>
          </a:xfrm>
          <a:prstGeom prst="rect">
            <a:avLst/>
          </a:prstGeom>
        </p:spPr>
      </p:pic>
      <p:pic>
        <p:nvPicPr>
          <p:cNvPr id="12" name="Picture 11" descr="Capture d’écran 2015-01-07 à 16.39.36.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956376" y="3573016"/>
            <a:ext cx="518828" cy="515369"/>
          </a:xfrm>
          <a:prstGeom prst="rect">
            <a:avLst/>
          </a:prstGeom>
        </p:spPr>
      </p:pic>
      <p:pic>
        <p:nvPicPr>
          <p:cNvPr id="13" name="Picture 12" descr="Capture d’écran 2015-01-07 à 16.39.33.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956376" y="4221088"/>
            <a:ext cx="608200" cy="504056"/>
          </a:xfrm>
          <a:prstGeom prst="rect">
            <a:avLst/>
          </a:prstGeom>
        </p:spPr>
      </p:pic>
      <p:pic>
        <p:nvPicPr>
          <p:cNvPr id="14" name="Picture 13" descr="Capture d’écran 2015-01-07 à 16.39.25.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8510310" y="2996952"/>
            <a:ext cx="633690" cy="1405553"/>
          </a:xfrm>
          <a:prstGeom prst="rect">
            <a:avLst/>
          </a:prstGeom>
        </p:spPr>
      </p:pic>
    </p:spTree>
    <p:extLst>
      <p:ext uri="{BB962C8B-B14F-4D97-AF65-F5344CB8AC3E}">
        <p14:creationId xmlns:p14="http://schemas.microsoft.com/office/powerpoint/2010/main" xmlns="" val="116903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24</a:t>
            </a:fld>
            <a:endParaRPr lang="fr-CA" dirty="0"/>
          </a:p>
        </p:txBody>
      </p:sp>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a:solidFill>
                  <a:srgbClr val="FF0000"/>
                </a:solidFill>
              </a:rPr>
              <a:t>Additionnels</a:t>
            </a:r>
          </a:p>
          <a:p>
            <a:pPr marL="285750" indent="-285750">
              <a:buFont typeface="Wingdings" charset="2"/>
              <a:buChar char="Ø"/>
            </a:pPr>
            <a:endParaRPr lang="fr-CA" sz="2800" dirty="0"/>
          </a:p>
        </p:txBody>
      </p:sp>
      <p:sp>
        <p:nvSpPr>
          <p:cNvPr id="8" name="Title 1"/>
          <p:cNvSpPr>
            <a:spLocks noGrp="1"/>
          </p:cNvSpPr>
          <p:nvPr>
            <p:ph type="title"/>
          </p:nvPr>
        </p:nvSpPr>
        <p:spPr>
          <a:xfrm>
            <a:off x="251520" y="188640"/>
            <a:ext cx="8229600" cy="1143000"/>
          </a:xfrm>
        </p:spPr>
        <p:txBody>
          <a:bodyPr/>
          <a:lstStyle/>
          <a:p>
            <a:r>
              <a:rPr lang="fr-CA" dirty="0" smtClean="0"/>
              <a:t>2 – Services de traiteurs</a:t>
            </a:r>
            <a:endParaRPr lang="fr-CA" dirty="0"/>
          </a:p>
        </p:txBody>
      </p:sp>
      <p:pic>
        <p:nvPicPr>
          <p:cNvPr id="9" name="Picture 8" descr="Capture d’écran 2015-01-19 à 10.03.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6376" y="116632"/>
            <a:ext cx="1082723" cy="1152128"/>
          </a:xfrm>
          <a:prstGeom prst="rect">
            <a:avLst/>
          </a:prstGeom>
        </p:spPr>
      </p:pic>
      <p:pic>
        <p:nvPicPr>
          <p:cNvPr id="10" name="Picture 9" descr="Capture d’écran 2015-01-19 à 11.09.40.png"/>
          <p:cNvPicPr>
            <a:picLocks noChangeAspect="1"/>
          </p:cNvPicPr>
          <p:nvPr/>
        </p:nvPicPr>
        <p:blipFill rotWithShape="1">
          <a:blip r:embed="rId3" cstate="print">
            <a:extLst>
              <a:ext uri="{28A0092B-C50C-407E-A947-70E740481C1C}">
                <a14:useLocalDpi xmlns:a14="http://schemas.microsoft.com/office/drawing/2010/main" xmlns="" val="0"/>
              </a:ext>
            </a:extLst>
          </a:blip>
          <a:srcRect b="26702"/>
          <a:stretch/>
        </p:blipFill>
        <p:spPr>
          <a:xfrm>
            <a:off x="3275856" y="1484784"/>
            <a:ext cx="5472608" cy="3773016"/>
          </a:xfrm>
          <a:prstGeom prst="rect">
            <a:avLst/>
          </a:prstGeom>
        </p:spPr>
      </p:pic>
      <p:pic>
        <p:nvPicPr>
          <p:cNvPr id="11" name="Picture 10" descr="Capture d’écran 2015-01-19 à 16.19.20.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844824"/>
            <a:ext cx="5544616" cy="4111614"/>
          </a:xfrm>
          <a:prstGeom prst="rect">
            <a:avLst/>
          </a:prstGeom>
        </p:spPr>
      </p:pic>
    </p:spTree>
    <p:extLst>
      <p:ext uri="{BB962C8B-B14F-4D97-AF65-F5344CB8AC3E}">
        <p14:creationId xmlns:p14="http://schemas.microsoft.com/office/powerpoint/2010/main" xmlns="" val="3423421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25</a:t>
            </a:fld>
            <a:endParaRPr lang="fr-CA" dirty="0"/>
          </a:p>
        </p:txBody>
      </p:sp>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a:solidFill>
                  <a:srgbClr val="FF0000"/>
                </a:solidFill>
              </a:rPr>
              <a:t>Additionnels</a:t>
            </a:r>
          </a:p>
          <a:p>
            <a:pPr marL="285750" indent="-285750">
              <a:buFont typeface="Wingdings" charset="2"/>
              <a:buChar char="Ø"/>
            </a:pPr>
            <a:endParaRPr lang="fr-CA" sz="2800" dirty="0"/>
          </a:p>
        </p:txBody>
      </p:sp>
      <p:sp>
        <p:nvSpPr>
          <p:cNvPr id="8" name="Title 1"/>
          <p:cNvSpPr>
            <a:spLocks noGrp="1"/>
          </p:cNvSpPr>
          <p:nvPr>
            <p:ph type="title"/>
          </p:nvPr>
        </p:nvSpPr>
        <p:spPr>
          <a:xfrm>
            <a:off x="251520" y="188640"/>
            <a:ext cx="8229600" cy="1143000"/>
          </a:xfrm>
        </p:spPr>
        <p:txBody>
          <a:bodyPr/>
          <a:lstStyle/>
          <a:p>
            <a:r>
              <a:rPr lang="fr-CA" dirty="0" smtClean="0"/>
              <a:t>2 – Services de traiteurs</a:t>
            </a:r>
            <a:endParaRPr lang="fr-CA" dirty="0"/>
          </a:p>
        </p:txBody>
      </p:sp>
      <p:pic>
        <p:nvPicPr>
          <p:cNvPr id="9" name="Picture 8" descr="Capture d’écran 2015-01-19 à 10.03.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56376" y="116632"/>
            <a:ext cx="1082723" cy="1152128"/>
          </a:xfrm>
          <a:prstGeom prst="rect">
            <a:avLst/>
          </a:prstGeom>
        </p:spPr>
      </p:pic>
      <p:pic>
        <p:nvPicPr>
          <p:cNvPr id="10" name="Picture 9" descr="Capture d’écran 2015-01-19 à 11.09.40.png"/>
          <p:cNvPicPr>
            <a:picLocks noChangeAspect="1"/>
          </p:cNvPicPr>
          <p:nvPr/>
        </p:nvPicPr>
        <p:blipFill rotWithShape="1">
          <a:blip r:embed="rId3" cstate="print">
            <a:extLst>
              <a:ext uri="{28A0092B-C50C-407E-A947-70E740481C1C}">
                <a14:useLocalDpi xmlns:a14="http://schemas.microsoft.com/office/drawing/2010/main" xmlns="" val="0"/>
              </a:ext>
            </a:extLst>
          </a:blip>
          <a:srcRect b="26702"/>
          <a:stretch/>
        </p:blipFill>
        <p:spPr>
          <a:xfrm>
            <a:off x="3275856" y="1484784"/>
            <a:ext cx="5472608" cy="3773016"/>
          </a:xfrm>
          <a:prstGeom prst="rect">
            <a:avLst/>
          </a:prstGeom>
        </p:spPr>
      </p:pic>
      <p:pic>
        <p:nvPicPr>
          <p:cNvPr id="2" name="Picture 1" descr="Capture d’écran 2015-01-19 à 16.20.48.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9100" y="1844824"/>
            <a:ext cx="5613380" cy="3672408"/>
          </a:xfrm>
          <a:prstGeom prst="rect">
            <a:avLst/>
          </a:prstGeom>
        </p:spPr>
      </p:pic>
    </p:spTree>
    <p:extLst>
      <p:ext uri="{BB962C8B-B14F-4D97-AF65-F5344CB8AC3E}">
        <p14:creationId xmlns:p14="http://schemas.microsoft.com/office/powerpoint/2010/main" xmlns="" val="4048571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3 - Alimentation</a:t>
            </a:r>
            <a:endParaRPr lang="fr-CA" dirty="0"/>
          </a:p>
        </p:txBody>
      </p:sp>
      <p:sp>
        <p:nvSpPr>
          <p:cNvPr id="3" name="Slide Number Placeholder 2"/>
          <p:cNvSpPr>
            <a:spLocks noGrp="1"/>
          </p:cNvSpPr>
          <p:nvPr>
            <p:ph type="sldNum" sz="quarter" idx="12"/>
          </p:nvPr>
        </p:nvSpPr>
        <p:spPr/>
        <p:txBody>
          <a:bodyPr/>
          <a:lstStyle/>
          <a:p>
            <a:fld id="{3F9B3A0C-4EB6-4C8C-95BC-CBDD074E636A}" type="slidenum">
              <a:rPr lang="fr-CA" smtClean="0"/>
              <a:pPr/>
              <a:t>26</a:t>
            </a:fld>
            <a:endParaRPr lang="fr-CA" dirty="0"/>
          </a:p>
        </p:txBody>
      </p:sp>
      <p:sp>
        <p:nvSpPr>
          <p:cNvPr id="5" name="TextBox 4"/>
          <p:cNvSpPr txBox="1"/>
          <p:nvPr/>
        </p:nvSpPr>
        <p:spPr>
          <a:xfrm>
            <a:off x="251520" y="1556792"/>
            <a:ext cx="8712968" cy="1323439"/>
          </a:xfrm>
          <a:prstGeom prst="rect">
            <a:avLst/>
          </a:prstGeom>
          <a:noFill/>
        </p:spPr>
        <p:txBody>
          <a:bodyPr wrap="square" rtlCol="0">
            <a:spAutoFit/>
          </a:bodyPr>
          <a:lstStyle/>
          <a:p>
            <a:pPr marL="342900" indent="-342900">
              <a:buFont typeface="Wingdings" charset="2"/>
              <a:buChar char="Ø"/>
            </a:pPr>
            <a:r>
              <a:rPr lang="fr-CA" sz="2400" b="1" dirty="0" smtClean="0"/>
              <a:t>Portée de la fiche: </a:t>
            </a:r>
            <a:r>
              <a:rPr lang="fr-CA" sz="1600" dirty="0" smtClean="0"/>
              <a:t>l’achat de produits alimentaires</a:t>
            </a:r>
            <a:endParaRPr lang="fr-CA" sz="1400" dirty="0"/>
          </a:p>
          <a:p>
            <a:pPr marL="342900" indent="-342900">
              <a:buFont typeface="Wingdings" charset="2"/>
              <a:buChar char="Ø"/>
            </a:pPr>
            <a:endParaRPr lang="fr-CA" sz="3200" dirty="0"/>
          </a:p>
          <a:p>
            <a:r>
              <a:rPr lang="fr-CA" sz="2400" b="1" dirty="0" smtClean="0"/>
              <a:t> </a:t>
            </a:r>
            <a:endParaRPr lang="fr-CA" sz="2400" b="1" dirty="0"/>
          </a:p>
        </p:txBody>
      </p:sp>
      <p:sp>
        <p:nvSpPr>
          <p:cNvPr id="15" name="TextBox 14"/>
          <p:cNvSpPr txBox="1"/>
          <p:nvPr/>
        </p:nvSpPr>
        <p:spPr>
          <a:xfrm>
            <a:off x="251520" y="2060848"/>
            <a:ext cx="5827236" cy="461665"/>
          </a:xfrm>
          <a:prstGeom prst="rect">
            <a:avLst/>
          </a:prstGeom>
          <a:noFill/>
        </p:spPr>
        <p:txBody>
          <a:bodyPr wrap="none" rtlCol="0">
            <a:spAutoFit/>
          </a:bodyPr>
          <a:lstStyle/>
          <a:p>
            <a:pPr marL="342900" indent="-342900">
              <a:buFont typeface="Wingdings" charset="2"/>
              <a:buChar char="Ø"/>
            </a:pPr>
            <a:r>
              <a:rPr lang="fr-CA" sz="2400" b="1" dirty="0" smtClean="0"/>
              <a:t>Les enjeux (points chauds) du cycle de vie </a:t>
            </a:r>
            <a:endParaRPr lang="fr-CA" sz="2400" b="1" dirty="0"/>
          </a:p>
        </p:txBody>
      </p:sp>
      <p:pic>
        <p:nvPicPr>
          <p:cNvPr id="29" name="Picture 28" descr="Capture d’écran 2015-01-19 à 10.02.4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73332" y="116632"/>
            <a:ext cx="1091156" cy="1196752"/>
          </a:xfrm>
          <a:prstGeom prst="rect">
            <a:avLst/>
          </a:prstGeom>
        </p:spPr>
      </p:pic>
      <p:pic>
        <p:nvPicPr>
          <p:cNvPr id="16" name="Picture 15" descr="Capture d’écran 2015-01-19 à 16.43.4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2702219"/>
            <a:ext cx="6804248" cy="3967141"/>
          </a:xfrm>
          <a:prstGeom prst="rect">
            <a:avLst/>
          </a:prstGeom>
        </p:spPr>
      </p:pic>
      <p:sp>
        <p:nvSpPr>
          <p:cNvPr id="32" name="Explosion 2 31"/>
          <p:cNvSpPr/>
          <p:nvPr/>
        </p:nvSpPr>
        <p:spPr>
          <a:xfrm>
            <a:off x="1979712" y="3645024"/>
            <a:ext cx="720080" cy="720080"/>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Tree>
    <p:extLst>
      <p:ext uri="{BB962C8B-B14F-4D97-AF65-F5344CB8AC3E}">
        <p14:creationId xmlns:p14="http://schemas.microsoft.com/office/powerpoint/2010/main" xmlns="" val="85217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a:buFont typeface="Wingdings" charset="2"/>
              <a:buChar char="Ø"/>
            </a:pPr>
            <a:r>
              <a:rPr lang="fr-CA" dirty="0" smtClean="0"/>
              <a:t>Le Saviez-vous?</a:t>
            </a:r>
          </a:p>
          <a:p>
            <a:endParaRPr lang="fr-CA" dirty="0"/>
          </a:p>
        </p:txBody>
      </p:sp>
      <p:sp>
        <p:nvSpPr>
          <p:cNvPr id="3" name="Slide Number Placeholder 2"/>
          <p:cNvSpPr>
            <a:spLocks noGrp="1"/>
          </p:cNvSpPr>
          <p:nvPr>
            <p:ph type="sldNum" sz="quarter" idx="12"/>
          </p:nvPr>
        </p:nvSpPr>
        <p:spPr/>
        <p:txBody>
          <a:bodyPr/>
          <a:lstStyle/>
          <a:p>
            <a:fld id="{3F9B3A0C-4EB6-4C8C-95BC-CBDD074E636A}" type="slidenum">
              <a:rPr lang="fr-CA" smtClean="0"/>
              <a:pPr/>
              <a:t>27</a:t>
            </a:fld>
            <a:endParaRPr lang="fr-CA" dirty="0"/>
          </a:p>
        </p:txBody>
      </p:sp>
      <p:sp>
        <p:nvSpPr>
          <p:cNvPr id="7" name="Title 1"/>
          <p:cNvSpPr>
            <a:spLocks noGrp="1"/>
          </p:cNvSpPr>
          <p:nvPr>
            <p:ph type="title"/>
          </p:nvPr>
        </p:nvSpPr>
        <p:spPr>
          <a:xfrm>
            <a:off x="251520" y="188640"/>
            <a:ext cx="8229600" cy="1143000"/>
          </a:xfrm>
        </p:spPr>
        <p:txBody>
          <a:bodyPr/>
          <a:lstStyle/>
          <a:p>
            <a:pPr algn="ctr"/>
            <a:r>
              <a:rPr lang="fr-CA" sz="4400" dirty="0" smtClean="0"/>
              <a:t>3 - Alimentation</a:t>
            </a:r>
            <a:endParaRPr lang="fr-CA" sz="4400" dirty="0"/>
          </a:p>
        </p:txBody>
      </p:sp>
      <p:pic>
        <p:nvPicPr>
          <p:cNvPr id="8" name="Picture 7" descr="Capture d’écran 2015-01-19 à 10.02.4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73332" y="116632"/>
            <a:ext cx="1091156" cy="1196752"/>
          </a:xfrm>
          <a:prstGeom prst="rect">
            <a:avLst/>
          </a:prstGeom>
        </p:spPr>
      </p:pic>
      <p:pic>
        <p:nvPicPr>
          <p:cNvPr id="4" name="Picture 3" descr="Capture d’écran 2015-01-19 à 16.55.57.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7544" y="1556792"/>
            <a:ext cx="5060146" cy="3456384"/>
          </a:xfrm>
          <a:prstGeom prst="rect">
            <a:avLst/>
          </a:prstGeom>
        </p:spPr>
      </p:pic>
      <p:sp>
        <p:nvSpPr>
          <p:cNvPr id="9" name="TextBox 8"/>
          <p:cNvSpPr txBox="1"/>
          <p:nvPr/>
        </p:nvSpPr>
        <p:spPr>
          <a:xfrm>
            <a:off x="467544" y="5589240"/>
            <a:ext cx="8315097" cy="338554"/>
          </a:xfrm>
          <a:prstGeom prst="rect">
            <a:avLst/>
          </a:prstGeom>
          <a:noFill/>
        </p:spPr>
        <p:txBody>
          <a:bodyPr wrap="none" rtlCol="0">
            <a:spAutoFit/>
          </a:bodyPr>
          <a:lstStyle/>
          <a:p>
            <a:r>
              <a:rPr lang="fr-CA" sz="1600" i="1" dirty="0"/>
              <a:t>http://</a:t>
            </a:r>
            <a:r>
              <a:rPr lang="fr-CA" sz="1600" i="1" dirty="0" err="1"/>
              <a:t>blog.wegowise.com</a:t>
            </a:r>
            <a:r>
              <a:rPr lang="fr-CA" sz="1600" i="1" dirty="0"/>
              <a:t>/2012-05-03-sustainable-eating-the-carbon-footprint-of-different-diets</a:t>
            </a:r>
          </a:p>
        </p:txBody>
      </p:sp>
      <p:pic>
        <p:nvPicPr>
          <p:cNvPr id="10" name="Picture 9" descr="Capture d’écran 2015-01-22 à 10.14.2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52120" y="1556792"/>
            <a:ext cx="3763076" cy="3960440"/>
          </a:xfrm>
          <a:prstGeom prst="rect">
            <a:avLst/>
          </a:prstGeom>
        </p:spPr>
      </p:pic>
    </p:spTree>
    <p:extLst>
      <p:ext uri="{BB962C8B-B14F-4D97-AF65-F5344CB8AC3E}">
        <p14:creationId xmlns:p14="http://schemas.microsoft.com/office/powerpoint/2010/main" xmlns="" val="339763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28</a:t>
            </a:fld>
            <a:endParaRPr lang="fr-CA" dirty="0"/>
          </a:p>
        </p:txBody>
      </p:sp>
      <p:sp>
        <p:nvSpPr>
          <p:cNvPr id="5" name="TextBox 4"/>
          <p:cNvSpPr txBox="1"/>
          <p:nvPr/>
        </p:nvSpPr>
        <p:spPr>
          <a:xfrm>
            <a:off x="251520" y="1508005"/>
            <a:ext cx="8892480" cy="830997"/>
          </a:xfrm>
          <a:prstGeom prst="rect">
            <a:avLst/>
          </a:prstGeom>
          <a:noFill/>
        </p:spPr>
        <p:txBody>
          <a:bodyPr wrap="square" rtlCol="0">
            <a:spAutoFit/>
          </a:bodyPr>
          <a:lstStyle/>
          <a:p>
            <a:pPr marL="342900" indent="-342900">
              <a:buFont typeface="Wingdings" charset="2"/>
              <a:buChar char="Ø"/>
            </a:pPr>
            <a:r>
              <a:rPr lang="fr-CA" sz="2400" b="1" dirty="0" smtClean="0"/>
              <a:t>Les bonnes </a:t>
            </a:r>
          </a:p>
          <a:p>
            <a:r>
              <a:rPr lang="fr-CA" sz="2400" b="1" dirty="0" smtClean="0"/>
              <a:t>pratiques 3RV</a:t>
            </a:r>
          </a:p>
        </p:txBody>
      </p:sp>
      <p:pic>
        <p:nvPicPr>
          <p:cNvPr id="11" name="Picture 10" descr="Capture d’écran 2015-01-19 à 10.02.4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73332" y="116632"/>
            <a:ext cx="1091156" cy="1196752"/>
          </a:xfrm>
          <a:prstGeom prst="rect">
            <a:avLst/>
          </a:prstGeom>
        </p:spPr>
      </p:pic>
      <p:sp>
        <p:nvSpPr>
          <p:cNvPr id="12" name="Title 1"/>
          <p:cNvSpPr>
            <a:spLocks noGrp="1"/>
          </p:cNvSpPr>
          <p:nvPr>
            <p:ph type="title"/>
          </p:nvPr>
        </p:nvSpPr>
        <p:spPr>
          <a:xfrm>
            <a:off x="403920" y="341040"/>
            <a:ext cx="8229600" cy="1143000"/>
          </a:xfrm>
        </p:spPr>
        <p:txBody>
          <a:bodyPr/>
          <a:lstStyle/>
          <a:p>
            <a:pPr algn="ctr"/>
            <a:r>
              <a:rPr lang="fr-CA" sz="4400" dirty="0" smtClean="0"/>
              <a:t>3 - Alimentation</a:t>
            </a:r>
            <a:endParaRPr lang="fr-CA" sz="4400" dirty="0"/>
          </a:p>
        </p:txBody>
      </p:sp>
      <p:pic>
        <p:nvPicPr>
          <p:cNvPr id="6" name="Picture 5" descr="Capture d’écran 2015-01-19 à 16.57.2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1760" y="1550303"/>
            <a:ext cx="6241008" cy="4903033"/>
          </a:xfrm>
          <a:prstGeom prst="rect">
            <a:avLst/>
          </a:prstGeom>
        </p:spPr>
      </p:pic>
    </p:spTree>
    <p:extLst>
      <p:ext uri="{BB962C8B-B14F-4D97-AF65-F5344CB8AC3E}">
        <p14:creationId xmlns:p14="http://schemas.microsoft.com/office/powerpoint/2010/main" xmlns="" val="5491424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29</a:t>
            </a:fld>
            <a:endParaRPr lang="fr-CA" dirty="0"/>
          </a:p>
        </p:txBody>
      </p:sp>
      <p:sp>
        <p:nvSpPr>
          <p:cNvPr id="7" name="TextBox 6"/>
          <p:cNvSpPr txBox="1"/>
          <p:nvPr/>
        </p:nvSpPr>
        <p:spPr>
          <a:xfrm>
            <a:off x="251520" y="1412776"/>
            <a:ext cx="6981398" cy="954107"/>
          </a:xfrm>
          <a:prstGeom prst="rect">
            <a:avLst/>
          </a:prstGeom>
          <a:noFill/>
        </p:spPr>
        <p:txBody>
          <a:bodyPr wrap="non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Prioritaires</a:t>
            </a:r>
            <a:endParaRPr lang="fr-CA" sz="2800" b="1" dirty="0">
              <a:solidFill>
                <a:srgbClr val="FF0000"/>
              </a:solidFill>
            </a:endParaRPr>
          </a:p>
          <a:p>
            <a:pPr marL="285750" indent="-285750">
              <a:buFont typeface="Wingdings" charset="2"/>
              <a:buChar char="Ø"/>
            </a:pPr>
            <a:endParaRPr lang="fr-CA" sz="2800" dirty="0"/>
          </a:p>
        </p:txBody>
      </p:sp>
      <p:sp>
        <p:nvSpPr>
          <p:cNvPr id="10" name="Title 1"/>
          <p:cNvSpPr>
            <a:spLocks noGrp="1"/>
          </p:cNvSpPr>
          <p:nvPr>
            <p:ph type="title"/>
          </p:nvPr>
        </p:nvSpPr>
        <p:spPr>
          <a:xfrm>
            <a:off x="251520" y="188640"/>
            <a:ext cx="8229600" cy="1143000"/>
          </a:xfrm>
        </p:spPr>
        <p:txBody>
          <a:bodyPr/>
          <a:lstStyle/>
          <a:p>
            <a:pPr algn="ctr"/>
            <a:r>
              <a:rPr lang="fr-CA" sz="4400" dirty="0" smtClean="0"/>
              <a:t>3 - Alimentation</a:t>
            </a:r>
            <a:endParaRPr lang="fr-CA" sz="4400" dirty="0"/>
          </a:p>
        </p:txBody>
      </p:sp>
      <p:pic>
        <p:nvPicPr>
          <p:cNvPr id="11" name="Picture 10" descr="Capture d’écran 2015-01-19 à 10.02.4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73332" y="116632"/>
            <a:ext cx="1091156" cy="1196752"/>
          </a:xfrm>
          <a:prstGeom prst="rect">
            <a:avLst/>
          </a:prstGeom>
        </p:spPr>
      </p:pic>
      <p:pic>
        <p:nvPicPr>
          <p:cNvPr id="2" name="Picture 1" descr="Capture d’écran 2015-01-19 à 16.58.37.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592" y="1916832"/>
            <a:ext cx="5688632" cy="4579114"/>
          </a:xfrm>
          <a:prstGeom prst="rect">
            <a:avLst/>
          </a:prstGeom>
        </p:spPr>
      </p:pic>
      <p:pic>
        <p:nvPicPr>
          <p:cNvPr id="12" name="Picture 11" descr="Capture d’écran 2015-01-21 à 13.52.05.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732240" y="5236468"/>
            <a:ext cx="775853" cy="1621532"/>
          </a:xfrm>
          <a:prstGeom prst="rect">
            <a:avLst/>
          </a:prstGeom>
        </p:spPr>
      </p:pic>
      <p:pic>
        <p:nvPicPr>
          <p:cNvPr id="13" name="Picture 12" descr="Capture d’écran 2015-01-21 à 13.51.55.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56376" y="2564904"/>
            <a:ext cx="995358" cy="3797672"/>
          </a:xfrm>
          <a:prstGeom prst="rect">
            <a:avLst/>
          </a:prstGeom>
        </p:spPr>
      </p:pic>
      <p:pic>
        <p:nvPicPr>
          <p:cNvPr id="14" name="Picture 13" descr="Capture d’écran 2015-01-21 à 13.51.44.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948264" y="2636912"/>
            <a:ext cx="1027362" cy="2376264"/>
          </a:xfrm>
          <a:prstGeom prst="rect">
            <a:avLst/>
          </a:prstGeom>
        </p:spPr>
      </p:pic>
      <p:pic>
        <p:nvPicPr>
          <p:cNvPr id="15" name="Picture 14" descr="Capture d’écran 2015-01-21 à 13.51.39.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39952" y="6126956"/>
            <a:ext cx="678133" cy="720080"/>
          </a:xfrm>
          <a:prstGeom prst="rect">
            <a:avLst/>
          </a:prstGeom>
        </p:spPr>
      </p:pic>
      <p:pic>
        <p:nvPicPr>
          <p:cNvPr id="16" name="Picture 15" descr="Capture d’écran 2015-01-21 à 13.51.33.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91880" y="6210424"/>
            <a:ext cx="572031" cy="602952"/>
          </a:xfrm>
          <a:prstGeom prst="rect">
            <a:avLst/>
          </a:prstGeom>
        </p:spPr>
      </p:pic>
      <p:pic>
        <p:nvPicPr>
          <p:cNvPr id="17" name="Picture 16" descr="Capture d’écran 2015-01-21 à 13.51.28.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308304" y="1556792"/>
            <a:ext cx="1008112" cy="537660"/>
          </a:xfrm>
          <a:prstGeom prst="rect">
            <a:avLst/>
          </a:prstGeom>
        </p:spPr>
      </p:pic>
      <p:pic>
        <p:nvPicPr>
          <p:cNvPr id="18" name="Picture 17" descr="Capture d’écran 2015-01-21 à 13.51.19.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8438972" y="1556792"/>
            <a:ext cx="705028" cy="685800"/>
          </a:xfrm>
          <a:prstGeom prst="rect">
            <a:avLst/>
          </a:prstGeom>
        </p:spPr>
      </p:pic>
    </p:spTree>
    <p:extLst>
      <p:ext uri="{BB962C8B-B14F-4D97-AF65-F5344CB8AC3E}">
        <p14:creationId xmlns:p14="http://schemas.microsoft.com/office/powerpoint/2010/main" xmlns="" val="909254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pPr algn="l"/>
            <a:r>
              <a:rPr lang="fr-CA" sz="3200" dirty="0" smtClean="0"/>
              <a:t>Comprendre la structure des fiches (rappel) </a:t>
            </a:r>
            <a:endParaRPr lang="fr-CA" sz="3200" dirty="0"/>
          </a:p>
        </p:txBody>
      </p:sp>
      <p:sp>
        <p:nvSpPr>
          <p:cNvPr id="2" name="Espace réservé du numéro de diapositive 1"/>
          <p:cNvSpPr>
            <a:spLocks noGrp="1"/>
          </p:cNvSpPr>
          <p:nvPr>
            <p:ph type="sldNum" sz="quarter" idx="12"/>
            <p:custDataLst>
              <p:tags r:id="rId1"/>
            </p:custDataLst>
          </p:nvPr>
        </p:nvSpPr>
        <p:spPr/>
        <p:txBody>
          <a:bodyPr/>
          <a:lstStyle/>
          <a:p>
            <a:fld id="{3F9B3A0C-4EB6-4C8C-95BC-CBDD074E636A}" type="slidenum">
              <a:rPr lang="fr-CA" smtClean="0"/>
              <a:pPr/>
              <a:t>3</a:t>
            </a:fld>
            <a:endParaRPr lang="fr-CA" dirty="0"/>
          </a:p>
        </p:txBody>
      </p:sp>
      <p:pic>
        <p:nvPicPr>
          <p:cNvPr id="9" name="Picture 8" descr="Capture d’écran 2014-12-10 à 11.05.5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9552" y="1844824"/>
            <a:ext cx="6495862" cy="4044969"/>
          </a:xfrm>
          <a:prstGeom prst="rect">
            <a:avLst/>
          </a:prstGeom>
        </p:spPr>
      </p:pic>
      <p:sp>
        <p:nvSpPr>
          <p:cNvPr id="10" name="Rounded Rectangular Callout 9"/>
          <p:cNvSpPr/>
          <p:nvPr/>
        </p:nvSpPr>
        <p:spPr>
          <a:xfrm>
            <a:off x="1763688" y="1556792"/>
            <a:ext cx="2520280" cy="792088"/>
          </a:xfrm>
          <a:prstGeom prst="wedgeRoundRectCallout">
            <a:avLst>
              <a:gd name="adj1" fmla="val -31836"/>
              <a:gd name="adj2" fmla="val 216423"/>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a:buChar char="•"/>
            </a:pPr>
            <a:r>
              <a:rPr lang="fr-CA" dirty="0" smtClean="0"/>
              <a:t>Portée</a:t>
            </a:r>
          </a:p>
          <a:p>
            <a:pPr marL="285750" indent="-285750" algn="ctr">
              <a:buFont typeface="Arial"/>
              <a:buChar char="•"/>
            </a:pPr>
            <a:r>
              <a:rPr lang="fr-CA" dirty="0" smtClean="0"/>
              <a:t>Principaux enjeux DD</a:t>
            </a:r>
            <a:endParaRPr lang="fr-CA" dirty="0"/>
          </a:p>
        </p:txBody>
      </p:sp>
      <p:sp>
        <p:nvSpPr>
          <p:cNvPr id="12" name="Rounded Rectangular Callout 11"/>
          <p:cNvSpPr/>
          <p:nvPr/>
        </p:nvSpPr>
        <p:spPr>
          <a:xfrm>
            <a:off x="4427984" y="1556792"/>
            <a:ext cx="3168352" cy="1944216"/>
          </a:xfrm>
          <a:prstGeom prst="wedgeRoundRectCallout">
            <a:avLst>
              <a:gd name="adj1" fmla="val -93360"/>
              <a:gd name="adj2" fmla="val 5950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Tx/>
              <a:buChar char="-"/>
            </a:pPr>
            <a:r>
              <a:rPr lang="fr-CA" dirty="0" smtClean="0"/>
              <a:t>Le Saviez-vous</a:t>
            </a:r>
          </a:p>
          <a:p>
            <a:pPr marL="285750" indent="-285750">
              <a:buFontTx/>
              <a:buChar char="-"/>
            </a:pPr>
            <a:r>
              <a:rPr lang="fr-CA" dirty="0" smtClean="0"/>
              <a:t>Bonnes pratiques</a:t>
            </a:r>
          </a:p>
          <a:p>
            <a:pPr marL="742950" lvl="1" indent="-285750">
              <a:buFontTx/>
              <a:buChar char="-"/>
            </a:pPr>
            <a:r>
              <a:rPr lang="fr-CA" dirty="0" smtClean="0"/>
              <a:t>Repenser le besoin</a:t>
            </a:r>
          </a:p>
          <a:p>
            <a:pPr marL="742950" lvl="1" indent="-285750">
              <a:buFontTx/>
              <a:buChar char="-"/>
            </a:pPr>
            <a:r>
              <a:rPr lang="fr-CA" dirty="0" smtClean="0"/>
              <a:t>Encadrer le contexte d’utilisation</a:t>
            </a:r>
          </a:p>
          <a:p>
            <a:pPr marL="742950" lvl="1" indent="-285750">
              <a:buFontTx/>
              <a:buChar char="-"/>
            </a:pPr>
            <a:r>
              <a:rPr lang="fr-CA" dirty="0" smtClean="0"/>
              <a:t>3RV</a:t>
            </a:r>
          </a:p>
          <a:p>
            <a:pPr marL="285750" indent="-285750">
              <a:buFontTx/>
              <a:buChar char="-"/>
            </a:pPr>
            <a:r>
              <a:rPr lang="fr-CA" dirty="0" smtClean="0"/>
              <a:t>Enjeux économiques</a:t>
            </a:r>
            <a:endParaRPr lang="fr-CA" dirty="0"/>
          </a:p>
        </p:txBody>
      </p:sp>
      <p:sp>
        <p:nvSpPr>
          <p:cNvPr id="13" name="Rounded Rectangular Callout 12"/>
          <p:cNvSpPr/>
          <p:nvPr/>
        </p:nvSpPr>
        <p:spPr>
          <a:xfrm>
            <a:off x="1763688" y="5445224"/>
            <a:ext cx="2880320" cy="1296144"/>
          </a:xfrm>
          <a:prstGeom prst="wedgeRoundRectCallout">
            <a:avLst>
              <a:gd name="adj1" fmla="val 19787"/>
              <a:gd name="adj2" fmla="val -16366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fr-CA" dirty="0" smtClean="0"/>
              <a:t>Critères prioritaires</a:t>
            </a:r>
          </a:p>
          <a:p>
            <a:pPr marL="285750" indent="-285750">
              <a:buFont typeface="Arial"/>
              <a:buChar char="•"/>
            </a:pPr>
            <a:r>
              <a:rPr lang="fr-CA" dirty="0" smtClean="0"/>
              <a:t>Critères additionnels</a:t>
            </a:r>
          </a:p>
          <a:p>
            <a:pPr marL="285750" indent="-285750">
              <a:buFont typeface="Arial"/>
              <a:buChar char="•"/>
            </a:pPr>
            <a:r>
              <a:rPr lang="fr-CA" dirty="0" smtClean="0"/>
              <a:t>Informations à obtenir des fournisseurs</a:t>
            </a:r>
            <a:endParaRPr lang="fr-CA" dirty="0"/>
          </a:p>
        </p:txBody>
      </p:sp>
      <p:sp>
        <p:nvSpPr>
          <p:cNvPr id="11" name="Rectangle 10"/>
          <p:cNvSpPr/>
          <p:nvPr/>
        </p:nvSpPr>
        <p:spPr>
          <a:xfrm>
            <a:off x="1763688" y="1196752"/>
            <a:ext cx="1440160" cy="36004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smtClean="0"/>
              <a:t>1- Introduction</a:t>
            </a:r>
            <a:endParaRPr lang="fr-CA" sz="1600" dirty="0"/>
          </a:p>
        </p:txBody>
      </p:sp>
      <p:sp>
        <p:nvSpPr>
          <p:cNvPr id="15" name="Rectangle 14"/>
          <p:cNvSpPr/>
          <p:nvPr/>
        </p:nvSpPr>
        <p:spPr>
          <a:xfrm>
            <a:off x="4572000" y="1196752"/>
            <a:ext cx="1872208" cy="36004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smtClean="0"/>
              <a:t>2- Avant d’acheter</a:t>
            </a:r>
            <a:endParaRPr lang="fr-CA" sz="1600" dirty="0"/>
          </a:p>
        </p:txBody>
      </p:sp>
      <p:sp>
        <p:nvSpPr>
          <p:cNvPr id="16" name="Rectangle 15"/>
          <p:cNvSpPr/>
          <p:nvPr/>
        </p:nvSpPr>
        <p:spPr>
          <a:xfrm>
            <a:off x="1835696" y="5085184"/>
            <a:ext cx="2016224" cy="36004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smtClean="0"/>
              <a:t>3- Achat responsable</a:t>
            </a:r>
            <a:endParaRPr lang="fr-CA" sz="1600" dirty="0"/>
          </a:p>
        </p:txBody>
      </p:sp>
      <p:sp>
        <p:nvSpPr>
          <p:cNvPr id="17" name="Rounded Rectangular Callout 16"/>
          <p:cNvSpPr/>
          <p:nvPr/>
        </p:nvSpPr>
        <p:spPr>
          <a:xfrm>
            <a:off x="4932040" y="5373216"/>
            <a:ext cx="2088232" cy="1296144"/>
          </a:xfrm>
          <a:prstGeom prst="wedgeRoundRectCallout">
            <a:avLst>
              <a:gd name="adj1" fmla="val -60947"/>
              <a:gd name="adj2" fmla="val -15876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fr-CA" dirty="0" smtClean="0"/>
              <a:t>Analyse des impacts du cycle de vie</a:t>
            </a:r>
          </a:p>
          <a:p>
            <a:pPr marL="285750" indent="-285750">
              <a:buFont typeface="Arial"/>
              <a:buChar char="•"/>
            </a:pPr>
            <a:r>
              <a:rPr lang="fr-CA" dirty="0" smtClean="0"/>
              <a:t>Certifications</a:t>
            </a:r>
            <a:endParaRPr lang="fr-CA" dirty="0"/>
          </a:p>
        </p:txBody>
      </p:sp>
      <p:sp>
        <p:nvSpPr>
          <p:cNvPr id="18" name="Rectangle 17"/>
          <p:cNvSpPr/>
          <p:nvPr/>
        </p:nvSpPr>
        <p:spPr>
          <a:xfrm>
            <a:off x="5004048" y="5013176"/>
            <a:ext cx="1872208" cy="360040"/>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smtClean="0"/>
              <a:t>4- Justifications et certifications</a:t>
            </a:r>
            <a:endParaRPr lang="fr-CA" sz="1600" dirty="0"/>
          </a:p>
        </p:txBody>
      </p:sp>
      <p:sp>
        <p:nvSpPr>
          <p:cNvPr id="19" name="Rounded Rectangular Callout 18"/>
          <p:cNvSpPr/>
          <p:nvPr/>
        </p:nvSpPr>
        <p:spPr>
          <a:xfrm>
            <a:off x="6948264" y="3933056"/>
            <a:ext cx="2160240" cy="1368152"/>
          </a:xfrm>
          <a:prstGeom prst="wedgeRoundRectCallout">
            <a:avLst>
              <a:gd name="adj1" fmla="val -102287"/>
              <a:gd name="adj2" fmla="val -57192"/>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fr-CA" dirty="0" smtClean="0"/>
              <a:t>Liste des entreprises d’économie sociale</a:t>
            </a:r>
          </a:p>
          <a:p>
            <a:pPr marL="285750" indent="-285750">
              <a:buFont typeface="Arial"/>
              <a:buChar char="•"/>
            </a:pPr>
            <a:r>
              <a:rPr lang="fr-CA" dirty="0" smtClean="0"/>
              <a:t>Bibliographie</a:t>
            </a:r>
            <a:endParaRPr lang="fr-CA" dirty="0"/>
          </a:p>
        </p:txBody>
      </p:sp>
      <p:sp>
        <p:nvSpPr>
          <p:cNvPr id="20" name="Rectangle 19"/>
          <p:cNvSpPr/>
          <p:nvPr/>
        </p:nvSpPr>
        <p:spPr>
          <a:xfrm>
            <a:off x="7020272" y="3645024"/>
            <a:ext cx="1872208" cy="280031"/>
          </a:xfrm>
          <a:prstGeom prst="rect">
            <a:avLst/>
          </a:prstGeom>
          <a:solidFill>
            <a:schemeClr val="accent2"/>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600" dirty="0" smtClean="0"/>
              <a:t>5 - Références</a:t>
            </a:r>
            <a:endParaRPr lang="fr-CA"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1" grpId="0" animBg="1"/>
      <p:bldP spid="15" grpId="0" animBg="1"/>
      <p:bldP spid="16" grpId="0" animBg="1"/>
      <p:bldP spid="17" grpId="0" animBg="1"/>
      <p:bldP spid="18" grpId="0" animBg="1"/>
      <p:bldP spid="19" grpId="0" animBg="1"/>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30</a:t>
            </a:fld>
            <a:endParaRPr lang="fr-CA" dirty="0"/>
          </a:p>
        </p:txBody>
      </p:sp>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Additionnels</a:t>
            </a:r>
            <a:endParaRPr lang="fr-CA" sz="2800" b="1" dirty="0">
              <a:solidFill>
                <a:srgbClr val="FF0000"/>
              </a:solidFill>
            </a:endParaRPr>
          </a:p>
          <a:p>
            <a:pPr marL="285750" indent="-285750">
              <a:buFont typeface="Wingdings" charset="2"/>
              <a:buChar char="Ø"/>
            </a:pPr>
            <a:endParaRPr lang="fr-CA" sz="2800" dirty="0"/>
          </a:p>
        </p:txBody>
      </p:sp>
      <p:sp>
        <p:nvSpPr>
          <p:cNvPr id="9" name="Title 1"/>
          <p:cNvSpPr>
            <a:spLocks noGrp="1"/>
          </p:cNvSpPr>
          <p:nvPr>
            <p:ph type="title"/>
          </p:nvPr>
        </p:nvSpPr>
        <p:spPr>
          <a:xfrm>
            <a:off x="251520" y="188640"/>
            <a:ext cx="8229600" cy="1143000"/>
          </a:xfrm>
        </p:spPr>
        <p:txBody>
          <a:bodyPr/>
          <a:lstStyle/>
          <a:p>
            <a:pPr algn="ctr"/>
            <a:r>
              <a:rPr lang="fr-CA" sz="4400" dirty="0" smtClean="0"/>
              <a:t>3 - Alimentation</a:t>
            </a:r>
            <a:endParaRPr lang="fr-CA" sz="4400" dirty="0"/>
          </a:p>
        </p:txBody>
      </p:sp>
      <p:pic>
        <p:nvPicPr>
          <p:cNvPr id="10" name="Picture 9" descr="Capture d’écran 2015-01-19 à 10.02.4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73332" y="116632"/>
            <a:ext cx="1091156" cy="1196752"/>
          </a:xfrm>
          <a:prstGeom prst="rect">
            <a:avLst/>
          </a:prstGeom>
        </p:spPr>
      </p:pic>
      <p:pic>
        <p:nvPicPr>
          <p:cNvPr id="12" name="Picture 11" descr="Capture d’écran 2015-01-19 à 17.03.4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31840" y="2058144"/>
            <a:ext cx="5627753" cy="3891136"/>
          </a:xfrm>
          <a:prstGeom prst="rect">
            <a:avLst/>
          </a:prstGeom>
        </p:spPr>
      </p:pic>
    </p:spTree>
    <p:extLst>
      <p:ext uri="{BB962C8B-B14F-4D97-AF65-F5344CB8AC3E}">
        <p14:creationId xmlns:p14="http://schemas.microsoft.com/office/powerpoint/2010/main" xmlns="" val="1341104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4 - Hébergement</a:t>
            </a:r>
            <a:endParaRPr lang="fr-CA" dirty="0"/>
          </a:p>
        </p:txBody>
      </p:sp>
      <p:sp>
        <p:nvSpPr>
          <p:cNvPr id="5" name="TextBox 4"/>
          <p:cNvSpPr txBox="1"/>
          <p:nvPr/>
        </p:nvSpPr>
        <p:spPr>
          <a:xfrm>
            <a:off x="251520" y="1340768"/>
            <a:ext cx="8784976" cy="1061829"/>
          </a:xfrm>
          <a:prstGeom prst="rect">
            <a:avLst/>
          </a:prstGeom>
          <a:noFill/>
        </p:spPr>
        <p:txBody>
          <a:bodyPr wrap="square" rtlCol="0">
            <a:spAutoFit/>
          </a:bodyPr>
          <a:lstStyle/>
          <a:p>
            <a:pPr marL="342900" indent="-342900">
              <a:buFont typeface="Wingdings" charset="2"/>
              <a:buChar char="Ø"/>
            </a:pPr>
            <a:r>
              <a:rPr lang="fr-CA" sz="2800" b="1" dirty="0" smtClean="0"/>
              <a:t>Portée de la fiche: </a:t>
            </a:r>
            <a:r>
              <a:rPr lang="fr-CA" sz="2800" dirty="0"/>
              <a:t>l’achat de nuitées d’hébergement</a:t>
            </a:r>
            <a:endParaRPr lang="fr-CA" sz="2800" b="1" dirty="0" smtClean="0"/>
          </a:p>
          <a:p>
            <a:endParaRPr lang="fr-CA" sz="1400" dirty="0" smtClean="0"/>
          </a:p>
          <a:p>
            <a:pPr marL="342900" indent="-342900">
              <a:buFont typeface="Wingdings" charset="2"/>
              <a:buChar char="Ø"/>
            </a:pPr>
            <a:endParaRPr lang="fr-CA" sz="900" dirty="0"/>
          </a:p>
          <a:p>
            <a:r>
              <a:rPr lang="fr-CA" sz="1200" dirty="0" smtClean="0"/>
              <a:t> </a:t>
            </a:r>
            <a:endParaRPr lang="fr-CA" sz="1200" dirty="0"/>
          </a:p>
        </p:txBody>
      </p:sp>
      <p:pic>
        <p:nvPicPr>
          <p:cNvPr id="6" name="Picture 5" descr="Capture d’écran 2015-01-19 à 10.07.5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24328" y="116632"/>
            <a:ext cx="1279419" cy="1224136"/>
          </a:xfrm>
          <a:prstGeom prst="rect">
            <a:avLst/>
          </a:prstGeom>
        </p:spPr>
      </p:pic>
      <p:pic>
        <p:nvPicPr>
          <p:cNvPr id="3" name="Picture 2" descr="Capture d’écran 2015-01-19 à 17.09.4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624" y="2996952"/>
            <a:ext cx="6959600" cy="3048000"/>
          </a:xfrm>
          <a:prstGeom prst="rect">
            <a:avLst/>
          </a:prstGeom>
        </p:spPr>
      </p:pic>
      <p:sp>
        <p:nvSpPr>
          <p:cNvPr id="7" name="TextBox 6"/>
          <p:cNvSpPr txBox="1"/>
          <p:nvPr/>
        </p:nvSpPr>
        <p:spPr>
          <a:xfrm>
            <a:off x="251520" y="2348880"/>
            <a:ext cx="5827236" cy="461665"/>
          </a:xfrm>
          <a:prstGeom prst="rect">
            <a:avLst/>
          </a:prstGeom>
          <a:noFill/>
        </p:spPr>
        <p:txBody>
          <a:bodyPr wrap="none" rtlCol="0">
            <a:spAutoFit/>
          </a:bodyPr>
          <a:lstStyle/>
          <a:p>
            <a:pPr marL="342900" indent="-342900">
              <a:buFont typeface="Wingdings" charset="2"/>
              <a:buChar char="Ø"/>
            </a:pPr>
            <a:r>
              <a:rPr lang="fr-CA" sz="2400" b="1" dirty="0" smtClean="0"/>
              <a:t>Les enjeux (points chauds) du cycle de vie </a:t>
            </a:r>
            <a:endParaRPr lang="fr-CA" sz="2400" b="1" dirty="0"/>
          </a:p>
        </p:txBody>
      </p:sp>
      <p:sp>
        <p:nvSpPr>
          <p:cNvPr id="8" name="Explosion 2 7"/>
          <p:cNvSpPr/>
          <p:nvPr/>
        </p:nvSpPr>
        <p:spPr>
          <a:xfrm>
            <a:off x="3131840" y="2924944"/>
            <a:ext cx="1080120" cy="864096"/>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Tree>
    <p:extLst>
      <p:ext uri="{BB962C8B-B14F-4D97-AF65-F5344CB8AC3E}">
        <p14:creationId xmlns:p14="http://schemas.microsoft.com/office/powerpoint/2010/main" xmlns="" val="333439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32</a:t>
            </a:fld>
            <a:endParaRPr lang="fr-CA" dirty="0"/>
          </a:p>
        </p:txBody>
      </p:sp>
      <p:sp>
        <p:nvSpPr>
          <p:cNvPr id="5" name="TextBox 4"/>
          <p:cNvSpPr txBox="1"/>
          <p:nvPr/>
        </p:nvSpPr>
        <p:spPr>
          <a:xfrm>
            <a:off x="251520" y="1508005"/>
            <a:ext cx="8892480" cy="830997"/>
          </a:xfrm>
          <a:prstGeom prst="rect">
            <a:avLst/>
          </a:prstGeom>
          <a:noFill/>
        </p:spPr>
        <p:txBody>
          <a:bodyPr wrap="square" rtlCol="0">
            <a:spAutoFit/>
          </a:bodyPr>
          <a:lstStyle/>
          <a:p>
            <a:pPr marL="342900" indent="-342900">
              <a:buFont typeface="Wingdings" charset="2"/>
              <a:buChar char="Ø"/>
            </a:pPr>
            <a:r>
              <a:rPr lang="fr-CA" sz="2400" b="1" dirty="0" smtClean="0"/>
              <a:t>Les bonnes </a:t>
            </a:r>
          </a:p>
          <a:p>
            <a:r>
              <a:rPr lang="fr-CA" sz="2400" b="1" dirty="0" smtClean="0"/>
              <a:t>pratiques 3RV</a:t>
            </a:r>
          </a:p>
        </p:txBody>
      </p:sp>
      <p:pic>
        <p:nvPicPr>
          <p:cNvPr id="2" name="Picture 1" descr="Capture d’écran 2015-01-19 à 17.11.45.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7744" y="1579562"/>
            <a:ext cx="6609829" cy="4657750"/>
          </a:xfrm>
          <a:prstGeom prst="rect">
            <a:avLst/>
          </a:prstGeom>
        </p:spPr>
      </p:pic>
      <p:sp>
        <p:nvSpPr>
          <p:cNvPr id="9" name="Title 1"/>
          <p:cNvSpPr txBox="1">
            <a:spLocks/>
          </p:cNvSpPr>
          <p:nvPr/>
        </p:nvSpPr>
        <p:spPr>
          <a:xfrm>
            <a:off x="251520" y="188640"/>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dirty="0" smtClean="0"/>
              <a:t>4 - Hébergement</a:t>
            </a:r>
            <a:endParaRPr lang="fr-CA" dirty="0"/>
          </a:p>
        </p:txBody>
      </p:sp>
      <p:pic>
        <p:nvPicPr>
          <p:cNvPr id="10" name="Picture 9" descr="Capture d’écran 2015-01-19 à 10.07.5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24328" y="188640"/>
            <a:ext cx="1279419" cy="1224136"/>
          </a:xfrm>
          <a:prstGeom prst="rect">
            <a:avLst/>
          </a:prstGeom>
        </p:spPr>
      </p:pic>
    </p:spTree>
    <p:extLst>
      <p:ext uri="{BB962C8B-B14F-4D97-AF65-F5344CB8AC3E}">
        <p14:creationId xmlns:p14="http://schemas.microsoft.com/office/powerpoint/2010/main" xmlns="" val="1493883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33</a:t>
            </a:fld>
            <a:endParaRPr lang="fr-CA" dirty="0"/>
          </a:p>
        </p:txBody>
      </p:sp>
      <p:sp>
        <p:nvSpPr>
          <p:cNvPr id="7" name="TextBox 6"/>
          <p:cNvSpPr txBox="1"/>
          <p:nvPr/>
        </p:nvSpPr>
        <p:spPr>
          <a:xfrm>
            <a:off x="251520" y="1412776"/>
            <a:ext cx="2808312" cy="2246769"/>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Prioritaires</a:t>
            </a:r>
            <a:endParaRPr lang="fr-CA" sz="2800" b="1" dirty="0">
              <a:solidFill>
                <a:srgbClr val="FF0000"/>
              </a:solidFill>
            </a:endParaRPr>
          </a:p>
          <a:p>
            <a:pPr marL="285750" indent="-285750">
              <a:buFont typeface="Wingdings" charset="2"/>
              <a:buChar char="Ø"/>
            </a:pPr>
            <a:endParaRPr lang="fr-CA" sz="2800" dirty="0"/>
          </a:p>
        </p:txBody>
      </p:sp>
      <p:pic>
        <p:nvPicPr>
          <p:cNvPr id="4" name="Picture 3" descr="Capture d’écran 2015-01-19 à 17.13.19.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68422" y="1556791"/>
            <a:ext cx="5636026" cy="4877153"/>
          </a:xfrm>
          <a:prstGeom prst="rect">
            <a:avLst/>
          </a:prstGeom>
        </p:spPr>
      </p:pic>
      <p:sp>
        <p:nvSpPr>
          <p:cNvPr id="16" name="Title 1"/>
          <p:cNvSpPr txBox="1">
            <a:spLocks/>
          </p:cNvSpPr>
          <p:nvPr/>
        </p:nvSpPr>
        <p:spPr>
          <a:xfrm>
            <a:off x="251520" y="269776"/>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dirty="0" smtClean="0"/>
              <a:t>4 - Hébergement</a:t>
            </a:r>
            <a:endParaRPr lang="fr-CA" dirty="0"/>
          </a:p>
        </p:txBody>
      </p:sp>
      <p:pic>
        <p:nvPicPr>
          <p:cNvPr id="17" name="Picture 16" descr="Capture d’écran 2015-01-19 à 10.07.52.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85069" y="125760"/>
            <a:ext cx="1279419" cy="1224136"/>
          </a:xfrm>
          <a:prstGeom prst="rect">
            <a:avLst/>
          </a:prstGeom>
        </p:spPr>
      </p:pic>
      <p:pic>
        <p:nvPicPr>
          <p:cNvPr id="6" name="Picture 5" descr="Capture d’écran 2015-01-21 à 13.56.25.png"/>
          <p:cNvPicPr>
            <a:picLocks noChangeAspect="1"/>
          </p:cNvPicPr>
          <p:nvPr/>
        </p:nvPicPr>
        <p:blipFill rotWithShape="1">
          <a:blip r:embed="rId4" cstate="print">
            <a:extLst>
              <a:ext uri="{28A0092B-C50C-407E-A947-70E740481C1C}">
                <a14:useLocalDpi xmlns:a14="http://schemas.microsoft.com/office/drawing/2010/main" xmlns="" val="0"/>
              </a:ext>
            </a:extLst>
          </a:blip>
          <a:srcRect b="9102"/>
          <a:stretch/>
        </p:blipFill>
        <p:spPr>
          <a:xfrm>
            <a:off x="3275856" y="2780928"/>
            <a:ext cx="1218926" cy="673472"/>
          </a:xfrm>
          <a:prstGeom prst="rect">
            <a:avLst/>
          </a:prstGeom>
        </p:spPr>
      </p:pic>
      <p:pic>
        <p:nvPicPr>
          <p:cNvPr id="8" name="Picture 7" descr="Capture d’écran 2015-01-21 à 13.56.20.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644008" y="2780928"/>
            <a:ext cx="726498" cy="677168"/>
          </a:xfrm>
          <a:prstGeom prst="rect">
            <a:avLst/>
          </a:prstGeom>
        </p:spPr>
      </p:pic>
      <p:pic>
        <p:nvPicPr>
          <p:cNvPr id="9" name="Picture 8" descr="Capture d’écran 2015-01-21 à 13.56.14.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580112" y="2780928"/>
            <a:ext cx="1532756" cy="917761"/>
          </a:xfrm>
          <a:prstGeom prst="rect">
            <a:avLst/>
          </a:prstGeom>
        </p:spPr>
      </p:pic>
    </p:spTree>
    <p:extLst>
      <p:ext uri="{BB962C8B-B14F-4D97-AF65-F5344CB8AC3E}">
        <p14:creationId xmlns:p14="http://schemas.microsoft.com/office/powerpoint/2010/main" xmlns="" val="629405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34</a:t>
            </a:fld>
            <a:endParaRPr lang="fr-CA" dirty="0"/>
          </a:p>
        </p:txBody>
      </p:sp>
      <p:sp>
        <p:nvSpPr>
          <p:cNvPr id="7" name="TextBox 6"/>
          <p:cNvSpPr txBox="1"/>
          <p:nvPr/>
        </p:nvSpPr>
        <p:spPr>
          <a:xfrm>
            <a:off x="35496" y="1571308"/>
            <a:ext cx="2808312" cy="1569660"/>
          </a:xfrm>
          <a:prstGeom prst="rect">
            <a:avLst/>
          </a:prstGeom>
          <a:noFill/>
        </p:spPr>
        <p:txBody>
          <a:bodyPr wrap="square" rtlCol="0">
            <a:spAutoFit/>
          </a:bodyPr>
          <a:lstStyle/>
          <a:p>
            <a:pPr marL="285750" indent="-285750">
              <a:buFont typeface="Wingdings" charset="2"/>
              <a:buChar char="Ø"/>
            </a:pPr>
            <a:r>
              <a:rPr lang="fr-CA" sz="2400" b="1" dirty="0"/>
              <a:t>Critères d’achats responsables – </a:t>
            </a:r>
            <a:r>
              <a:rPr lang="fr-CA" sz="2400" b="1" dirty="0" smtClean="0">
                <a:solidFill>
                  <a:srgbClr val="FF0000"/>
                </a:solidFill>
              </a:rPr>
              <a:t>Additionnels</a:t>
            </a:r>
            <a:endParaRPr lang="fr-CA" sz="2400" b="1" dirty="0">
              <a:solidFill>
                <a:srgbClr val="FF0000"/>
              </a:solidFill>
            </a:endParaRPr>
          </a:p>
          <a:p>
            <a:pPr marL="285750" indent="-285750">
              <a:buFont typeface="Wingdings" charset="2"/>
              <a:buChar char="Ø"/>
            </a:pPr>
            <a:endParaRPr lang="fr-CA" sz="2400" dirty="0"/>
          </a:p>
        </p:txBody>
      </p:sp>
      <p:sp>
        <p:nvSpPr>
          <p:cNvPr id="15" name="Title 1"/>
          <p:cNvSpPr txBox="1">
            <a:spLocks/>
          </p:cNvSpPr>
          <p:nvPr/>
        </p:nvSpPr>
        <p:spPr>
          <a:xfrm>
            <a:off x="251520" y="188640"/>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dirty="0" smtClean="0"/>
              <a:t>4 - Hébergement</a:t>
            </a:r>
            <a:endParaRPr lang="fr-CA" dirty="0"/>
          </a:p>
        </p:txBody>
      </p:sp>
      <p:pic>
        <p:nvPicPr>
          <p:cNvPr id="16" name="Picture 15" descr="Capture d’écran 2015-01-19 à 10.07.5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85069" y="44624"/>
            <a:ext cx="1279419" cy="1224136"/>
          </a:xfrm>
          <a:prstGeom prst="rect">
            <a:avLst/>
          </a:prstGeom>
        </p:spPr>
      </p:pic>
      <p:pic>
        <p:nvPicPr>
          <p:cNvPr id="4" name="Picture 3" descr="Capture d’écran 2015-01-19 à 17.15.15.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26084" y="1268760"/>
            <a:ext cx="6554428" cy="5284440"/>
          </a:xfrm>
          <a:prstGeom prst="rect">
            <a:avLst/>
          </a:prstGeom>
        </p:spPr>
      </p:pic>
      <p:pic>
        <p:nvPicPr>
          <p:cNvPr id="5" name="Picture 4" descr="Capture d’écran 2015-01-21 à 13.57.25.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40352" y="3140968"/>
            <a:ext cx="1293205" cy="576064"/>
          </a:xfrm>
          <a:prstGeom prst="rect">
            <a:avLst/>
          </a:prstGeom>
        </p:spPr>
      </p:pic>
      <p:pic>
        <p:nvPicPr>
          <p:cNvPr id="19" name="Picture 18" descr="Capture d’écran 2015-01-07 à 16.39.25.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452320" y="5229200"/>
            <a:ext cx="633690" cy="1405553"/>
          </a:xfrm>
          <a:prstGeom prst="rect">
            <a:avLst/>
          </a:prstGeom>
        </p:spPr>
      </p:pic>
    </p:spTree>
    <p:extLst>
      <p:ext uri="{BB962C8B-B14F-4D97-AF65-F5344CB8AC3E}">
        <p14:creationId xmlns:p14="http://schemas.microsoft.com/office/powerpoint/2010/main" xmlns="" val="1060988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553200" y="6376243"/>
            <a:ext cx="2133600" cy="365125"/>
          </a:xfrm>
        </p:spPr>
        <p:txBody>
          <a:bodyPr/>
          <a:lstStyle/>
          <a:p>
            <a:fld id="{3F9B3A0C-4EB6-4C8C-95BC-CBDD074E636A}" type="slidenum">
              <a:rPr lang="fr-CA" smtClean="0"/>
              <a:pPr/>
              <a:t>35</a:t>
            </a:fld>
            <a:endParaRPr lang="fr-CA" dirty="0"/>
          </a:p>
        </p:txBody>
      </p:sp>
      <p:sp>
        <p:nvSpPr>
          <p:cNvPr id="7" name="TextBox 6"/>
          <p:cNvSpPr txBox="1"/>
          <p:nvPr/>
        </p:nvSpPr>
        <p:spPr>
          <a:xfrm>
            <a:off x="35496" y="1571308"/>
            <a:ext cx="2808312" cy="1569660"/>
          </a:xfrm>
          <a:prstGeom prst="rect">
            <a:avLst/>
          </a:prstGeom>
          <a:noFill/>
        </p:spPr>
        <p:txBody>
          <a:bodyPr wrap="square" rtlCol="0">
            <a:spAutoFit/>
          </a:bodyPr>
          <a:lstStyle/>
          <a:p>
            <a:pPr marL="285750" indent="-285750">
              <a:buFont typeface="Wingdings" charset="2"/>
              <a:buChar char="Ø"/>
            </a:pPr>
            <a:r>
              <a:rPr lang="fr-CA" sz="2400" b="1" dirty="0"/>
              <a:t>Critères d’achats responsables – </a:t>
            </a:r>
            <a:r>
              <a:rPr lang="fr-CA" sz="2400" b="1" dirty="0" smtClean="0">
                <a:solidFill>
                  <a:srgbClr val="FF0000"/>
                </a:solidFill>
              </a:rPr>
              <a:t>Additionnels</a:t>
            </a:r>
            <a:endParaRPr lang="fr-CA" sz="2400" b="1" dirty="0">
              <a:solidFill>
                <a:srgbClr val="FF0000"/>
              </a:solidFill>
            </a:endParaRPr>
          </a:p>
          <a:p>
            <a:pPr marL="285750" indent="-285750">
              <a:buFont typeface="Wingdings" charset="2"/>
              <a:buChar char="Ø"/>
            </a:pPr>
            <a:endParaRPr lang="fr-CA" sz="2400" dirty="0"/>
          </a:p>
        </p:txBody>
      </p:sp>
      <p:sp>
        <p:nvSpPr>
          <p:cNvPr id="15" name="Title 1"/>
          <p:cNvSpPr txBox="1">
            <a:spLocks/>
          </p:cNvSpPr>
          <p:nvPr/>
        </p:nvSpPr>
        <p:spPr>
          <a:xfrm>
            <a:off x="251520" y="188640"/>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dirty="0" smtClean="0"/>
              <a:t>4 - Hébergement</a:t>
            </a:r>
            <a:endParaRPr lang="fr-CA" dirty="0"/>
          </a:p>
        </p:txBody>
      </p:sp>
      <p:pic>
        <p:nvPicPr>
          <p:cNvPr id="16" name="Picture 15" descr="Capture d’écran 2015-01-19 à 10.07.5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85069" y="44624"/>
            <a:ext cx="1279419" cy="1224136"/>
          </a:xfrm>
          <a:prstGeom prst="rect">
            <a:avLst/>
          </a:prstGeom>
        </p:spPr>
      </p:pic>
      <p:pic>
        <p:nvPicPr>
          <p:cNvPr id="4" name="Picture 3" descr="Capture d’écran 2015-01-19 à 17.15.15.png"/>
          <p:cNvPicPr>
            <a:picLocks noChangeAspect="1"/>
          </p:cNvPicPr>
          <p:nvPr/>
        </p:nvPicPr>
        <p:blipFill rotWithShape="1">
          <a:blip r:embed="rId3" cstate="print">
            <a:extLst>
              <a:ext uri="{28A0092B-C50C-407E-A947-70E740481C1C}">
                <a14:useLocalDpi xmlns:a14="http://schemas.microsoft.com/office/drawing/2010/main" xmlns="" val="0"/>
              </a:ext>
            </a:extLst>
          </a:blip>
          <a:srcRect b="52391"/>
          <a:stretch/>
        </p:blipFill>
        <p:spPr>
          <a:xfrm>
            <a:off x="2267744" y="2636912"/>
            <a:ext cx="6554428" cy="2515840"/>
          </a:xfrm>
          <a:prstGeom prst="rect">
            <a:avLst/>
          </a:prstGeom>
        </p:spPr>
      </p:pic>
      <p:pic>
        <p:nvPicPr>
          <p:cNvPr id="2" name="Picture 1" descr="Capture d’écran 2015-01-19 à 17.17.1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269444" y="3130161"/>
            <a:ext cx="6516216" cy="2027031"/>
          </a:xfrm>
          <a:prstGeom prst="rect">
            <a:avLst/>
          </a:prstGeom>
        </p:spPr>
      </p:pic>
    </p:spTree>
    <p:extLst>
      <p:ext uri="{BB962C8B-B14F-4D97-AF65-F5344CB8AC3E}">
        <p14:creationId xmlns:p14="http://schemas.microsoft.com/office/powerpoint/2010/main" xmlns="" val="2201545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5 – Vêtements de travail</a:t>
            </a:r>
            <a:endParaRPr lang="fr-CA" dirty="0"/>
          </a:p>
        </p:txBody>
      </p:sp>
      <p:sp>
        <p:nvSpPr>
          <p:cNvPr id="5" name="TextBox 4"/>
          <p:cNvSpPr txBox="1"/>
          <p:nvPr/>
        </p:nvSpPr>
        <p:spPr>
          <a:xfrm>
            <a:off x="251520" y="1340768"/>
            <a:ext cx="8784976" cy="1061829"/>
          </a:xfrm>
          <a:prstGeom prst="rect">
            <a:avLst/>
          </a:prstGeom>
          <a:noFill/>
        </p:spPr>
        <p:txBody>
          <a:bodyPr wrap="square" rtlCol="0">
            <a:spAutoFit/>
          </a:bodyPr>
          <a:lstStyle/>
          <a:p>
            <a:pPr marL="342900" indent="-342900">
              <a:buFont typeface="Wingdings" charset="2"/>
              <a:buChar char="Ø"/>
            </a:pPr>
            <a:r>
              <a:rPr lang="fr-CA" sz="2800" b="1" dirty="0" smtClean="0"/>
              <a:t>Portée de la fiche: </a:t>
            </a:r>
            <a:r>
              <a:rPr lang="fr-CA" sz="2800" dirty="0" smtClean="0"/>
              <a:t>vêtements de travail</a:t>
            </a:r>
            <a:endParaRPr lang="fr-CA" sz="2800" b="1" dirty="0" smtClean="0"/>
          </a:p>
          <a:p>
            <a:endParaRPr lang="fr-CA" sz="1400" dirty="0" smtClean="0"/>
          </a:p>
          <a:p>
            <a:pPr marL="342900" indent="-342900">
              <a:buFont typeface="Wingdings" charset="2"/>
              <a:buChar char="Ø"/>
            </a:pPr>
            <a:endParaRPr lang="fr-CA" sz="900" dirty="0"/>
          </a:p>
          <a:p>
            <a:r>
              <a:rPr lang="fr-CA" sz="1200" dirty="0" smtClean="0"/>
              <a:t> </a:t>
            </a:r>
            <a:endParaRPr lang="fr-CA" sz="1200" dirty="0"/>
          </a:p>
        </p:txBody>
      </p:sp>
      <p:sp>
        <p:nvSpPr>
          <p:cNvPr id="7" name="TextBox 6"/>
          <p:cNvSpPr txBox="1"/>
          <p:nvPr/>
        </p:nvSpPr>
        <p:spPr>
          <a:xfrm>
            <a:off x="251520" y="2348880"/>
            <a:ext cx="1728192" cy="2308324"/>
          </a:xfrm>
          <a:prstGeom prst="rect">
            <a:avLst/>
          </a:prstGeom>
          <a:noFill/>
        </p:spPr>
        <p:txBody>
          <a:bodyPr wrap="square" rtlCol="0">
            <a:spAutoFit/>
          </a:bodyPr>
          <a:lstStyle/>
          <a:p>
            <a:pPr marL="342900" indent="-342900">
              <a:buFont typeface="Wingdings" charset="2"/>
              <a:buChar char="Ø"/>
            </a:pPr>
            <a:r>
              <a:rPr lang="fr-CA" sz="2400" b="1" dirty="0" smtClean="0"/>
              <a:t>Les enjeux (points chauds) du cycle de vie </a:t>
            </a:r>
            <a:endParaRPr lang="fr-CA" sz="2400" b="1" dirty="0"/>
          </a:p>
        </p:txBody>
      </p:sp>
      <p:pic>
        <p:nvPicPr>
          <p:cNvPr id="9" name="Picture 8" descr="Capture d’écran 2015-01-19 à 10.04.0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89577"/>
            <a:ext cx="1296144" cy="1251191"/>
          </a:xfrm>
          <a:prstGeom prst="rect">
            <a:avLst/>
          </a:prstGeom>
        </p:spPr>
      </p:pic>
      <p:pic>
        <p:nvPicPr>
          <p:cNvPr id="10" name="Picture 9" descr="Capture d’écran 2015-01-19 à 17.38.29.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763688" y="1916832"/>
            <a:ext cx="6840760" cy="4656720"/>
          </a:xfrm>
          <a:prstGeom prst="rect">
            <a:avLst/>
          </a:prstGeom>
        </p:spPr>
      </p:pic>
      <p:sp>
        <p:nvSpPr>
          <p:cNvPr id="11" name="Explosion 2 10"/>
          <p:cNvSpPr/>
          <p:nvPr/>
        </p:nvSpPr>
        <p:spPr>
          <a:xfrm>
            <a:off x="2627784" y="2132856"/>
            <a:ext cx="576064" cy="576064"/>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
        <p:nvSpPr>
          <p:cNvPr id="12" name="Explosion 2 11"/>
          <p:cNvSpPr/>
          <p:nvPr/>
        </p:nvSpPr>
        <p:spPr>
          <a:xfrm>
            <a:off x="6156176" y="2132856"/>
            <a:ext cx="576064" cy="576064"/>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
        <p:nvSpPr>
          <p:cNvPr id="13" name="Explosion 2 12"/>
          <p:cNvSpPr/>
          <p:nvPr/>
        </p:nvSpPr>
        <p:spPr>
          <a:xfrm>
            <a:off x="8172400" y="2132856"/>
            <a:ext cx="576064" cy="576064"/>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Tree>
    <p:extLst>
      <p:ext uri="{BB962C8B-B14F-4D97-AF65-F5344CB8AC3E}">
        <p14:creationId xmlns:p14="http://schemas.microsoft.com/office/powerpoint/2010/main" xmlns="" val="166333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1"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5 – Vêtements de travail</a:t>
            </a:r>
            <a:endParaRPr lang="fr-CA" dirty="0"/>
          </a:p>
        </p:txBody>
      </p:sp>
      <p:sp>
        <p:nvSpPr>
          <p:cNvPr id="5" name="TextBox 4"/>
          <p:cNvSpPr txBox="1"/>
          <p:nvPr/>
        </p:nvSpPr>
        <p:spPr>
          <a:xfrm>
            <a:off x="251520" y="1340768"/>
            <a:ext cx="8784976" cy="1061829"/>
          </a:xfrm>
          <a:prstGeom prst="rect">
            <a:avLst/>
          </a:prstGeom>
          <a:noFill/>
        </p:spPr>
        <p:txBody>
          <a:bodyPr wrap="square" rtlCol="0">
            <a:spAutoFit/>
          </a:bodyPr>
          <a:lstStyle/>
          <a:p>
            <a:pPr marL="342900" indent="-342900">
              <a:buFont typeface="Wingdings" charset="2"/>
              <a:buChar char="Ø"/>
            </a:pPr>
            <a:r>
              <a:rPr lang="fr-CA" sz="2800" b="1" dirty="0" smtClean="0"/>
              <a:t>Distinction entre les types de fibre</a:t>
            </a:r>
          </a:p>
          <a:p>
            <a:endParaRPr lang="fr-CA" sz="1400" dirty="0" smtClean="0"/>
          </a:p>
          <a:p>
            <a:pPr marL="342900" indent="-342900">
              <a:buFont typeface="Wingdings" charset="2"/>
              <a:buChar char="Ø"/>
            </a:pPr>
            <a:endParaRPr lang="fr-CA" sz="900" dirty="0"/>
          </a:p>
          <a:p>
            <a:r>
              <a:rPr lang="fr-CA" sz="1200" dirty="0" smtClean="0"/>
              <a:t> </a:t>
            </a:r>
            <a:endParaRPr lang="fr-CA" sz="1200" dirty="0"/>
          </a:p>
        </p:txBody>
      </p:sp>
      <p:pic>
        <p:nvPicPr>
          <p:cNvPr id="9" name="Picture 8" descr="Capture d’écran 2015-01-19 à 10.04.0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89577"/>
            <a:ext cx="1296144" cy="1251191"/>
          </a:xfrm>
          <a:prstGeom prst="rect">
            <a:avLst/>
          </a:prstGeom>
        </p:spPr>
      </p:pic>
      <p:graphicFrame>
        <p:nvGraphicFramePr>
          <p:cNvPr id="14" name="Tableau 36"/>
          <p:cNvGraphicFramePr>
            <a:graphicFrameLocks noGrp="1"/>
          </p:cNvGraphicFramePr>
          <p:nvPr>
            <p:custDataLst>
              <p:tags r:id="rId1"/>
            </p:custDataLst>
            <p:extLst>
              <p:ext uri="{D42A27DB-BD31-4B8C-83A1-F6EECF244321}">
                <p14:modId xmlns:p14="http://schemas.microsoft.com/office/powerpoint/2010/main" xmlns="" val="1438657338"/>
              </p:ext>
            </p:extLst>
          </p:nvPr>
        </p:nvGraphicFramePr>
        <p:xfrm>
          <a:off x="827584" y="2060848"/>
          <a:ext cx="7488832" cy="3248847"/>
        </p:xfrm>
        <a:graphic>
          <a:graphicData uri="http://schemas.openxmlformats.org/drawingml/2006/table">
            <a:tbl>
              <a:tblPr firstRow="1" bandRow="1">
                <a:tableStyleId>{5C22544A-7EE6-4342-B048-85BDC9FD1C3A}</a:tableStyleId>
              </a:tblPr>
              <a:tblGrid>
                <a:gridCol w="3916387"/>
                <a:gridCol w="3572445"/>
              </a:tblGrid>
              <a:tr h="285033">
                <a:tc>
                  <a:txBody>
                    <a:bodyPr/>
                    <a:lstStyle/>
                    <a:p>
                      <a:pPr algn="ctr"/>
                      <a:r>
                        <a:rPr lang="fr-FR" sz="1800" b="1" dirty="0" smtClean="0">
                          <a:solidFill>
                            <a:srgbClr val="FFFFFF"/>
                          </a:solidFill>
                          <a:latin typeface="+mj-lt"/>
                          <a:ea typeface="Verdana" pitchFamily="34" charset="0"/>
                          <a:cs typeface="Verdana" pitchFamily="34" charset="0"/>
                        </a:rPr>
                        <a:t>Environnementaux</a:t>
                      </a:r>
                    </a:p>
                  </a:txBody>
                  <a:tcPr marL="103653" marR="103653" marT="50300" marB="50300">
                    <a:lnL w="12700" cap="flat" cmpd="sng" algn="ctr">
                      <a:solidFill>
                        <a:srgbClr val="C4BD97"/>
                      </a:solidFill>
                      <a:prstDash val="sysDot"/>
                      <a:round/>
                      <a:headEnd type="none" w="med" len="med"/>
                      <a:tailEnd type="none" w="med" len="med"/>
                    </a:lnL>
                    <a:lnR w="12700" cap="flat" cmpd="sng" algn="ctr">
                      <a:solidFill>
                        <a:srgbClr val="C4BD97"/>
                      </a:solidFill>
                      <a:prstDash val="sysDot"/>
                      <a:round/>
                      <a:headEnd type="none" w="med" len="med"/>
                      <a:tailEnd type="none" w="med" len="med"/>
                    </a:lnR>
                    <a:lnT w="12700" cap="flat" cmpd="sng" algn="ctr">
                      <a:solidFill>
                        <a:srgbClr val="C4BD97"/>
                      </a:solidFill>
                      <a:prstDash val="sysDot"/>
                      <a:round/>
                      <a:headEnd type="none" w="med" len="med"/>
                      <a:tailEnd type="none" w="med" len="med"/>
                    </a:lnT>
                    <a:lnB w="12700" cap="flat" cmpd="sng" algn="ctr">
                      <a:solidFill>
                        <a:srgbClr val="C4BD97"/>
                      </a:solidFill>
                      <a:prstDash val="sysDot"/>
                      <a:round/>
                      <a:headEnd type="none" w="med" len="med"/>
                      <a:tailEnd type="none" w="med" len="med"/>
                    </a:lnB>
                    <a:lnTlToBr w="12700" cmpd="sng">
                      <a:noFill/>
                      <a:prstDash val="solid"/>
                    </a:lnTlToBr>
                    <a:lnBlToTr w="12700" cmpd="sng">
                      <a:noFill/>
                      <a:prstDash val="solid"/>
                    </a:lnBlToTr>
                    <a:solidFill>
                      <a:srgbClr val="F8882C"/>
                    </a:solidFill>
                  </a:tcPr>
                </a:tc>
                <a:tc>
                  <a:txBody>
                    <a:bodyPr/>
                    <a:lstStyle/>
                    <a:p>
                      <a:pPr algn="ctr"/>
                      <a:r>
                        <a:rPr lang="fr-FR" sz="1800" b="1" dirty="0" smtClean="0">
                          <a:solidFill>
                            <a:srgbClr val="FFFFFF"/>
                          </a:solidFill>
                          <a:latin typeface="+mj-lt"/>
                          <a:ea typeface="Verdana" pitchFamily="34" charset="0"/>
                          <a:cs typeface="Verdana" pitchFamily="34" charset="0"/>
                        </a:rPr>
                        <a:t>Sociaux</a:t>
                      </a:r>
                    </a:p>
                  </a:txBody>
                  <a:tcPr marL="103653" marR="103653" marT="50300" marB="50300">
                    <a:lnL w="12700" cap="flat" cmpd="sng" algn="ctr">
                      <a:solidFill>
                        <a:srgbClr val="C4BD97"/>
                      </a:solidFill>
                      <a:prstDash val="sysDot"/>
                      <a:round/>
                      <a:headEnd type="none" w="med" len="med"/>
                      <a:tailEnd type="none" w="med" len="med"/>
                    </a:lnL>
                    <a:lnR w="12700" cap="flat" cmpd="sng" algn="ctr">
                      <a:solidFill>
                        <a:srgbClr val="C4BD97"/>
                      </a:solidFill>
                      <a:prstDash val="sysDot"/>
                      <a:round/>
                      <a:headEnd type="none" w="med" len="med"/>
                      <a:tailEnd type="none" w="med" len="med"/>
                    </a:lnR>
                    <a:lnT w="12700" cap="flat" cmpd="sng" algn="ctr">
                      <a:solidFill>
                        <a:srgbClr val="C4BD97"/>
                      </a:solidFill>
                      <a:prstDash val="sysDot"/>
                      <a:round/>
                      <a:headEnd type="none" w="med" len="med"/>
                      <a:tailEnd type="none" w="med" len="med"/>
                    </a:lnT>
                    <a:lnB w="12700" cap="flat" cmpd="sng" algn="ctr">
                      <a:solidFill>
                        <a:srgbClr val="C4BD97"/>
                      </a:solidFill>
                      <a:prstDash val="sysDot"/>
                      <a:round/>
                      <a:headEnd type="none" w="med" len="med"/>
                      <a:tailEnd type="none" w="med" len="med"/>
                    </a:lnB>
                    <a:lnTlToBr w="12700" cmpd="sng">
                      <a:noFill/>
                      <a:prstDash val="solid"/>
                    </a:lnTlToBr>
                    <a:lnBlToTr w="12700" cmpd="sng">
                      <a:noFill/>
                      <a:prstDash val="solid"/>
                    </a:lnBlToTr>
                    <a:solidFill>
                      <a:srgbClr val="F8882C"/>
                    </a:solidFill>
                  </a:tcPr>
                </a:tc>
              </a:tr>
              <a:tr h="243955">
                <a:tc gridSpan="2">
                  <a:txBody>
                    <a:bodyPr/>
                    <a:lstStyle/>
                    <a:p>
                      <a:pPr marL="0" marR="0" lvl="0" indent="0" algn="ctr" defTabSz="457200" rtl="0" eaLnBrk="1" fontAlgn="base" latinLnBrk="0" hangingPunct="1">
                        <a:lnSpc>
                          <a:spcPct val="90000"/>
                        </a:lnSpc>
                        <a:spcBef>
                          <a:spcPts val="0"/>
                        </a:spcBef>
                        <a:spcAft>
                          <a:spcPts val="0"/>
                        </a:spcAft>
                        <a:buClrTx/>
                        <a:buSzTx/>
                        <a:buFont typeface="Arial" pitchFamily="34" charset="0"/>
                        <a:buNone/>
                        <a:tabLst/>
                        <a:defRPr/>
                      </a:pPr>
                      <a:r>
                        <a:rPr lang="fr-FR" sz="1200" b="1" kern="1200" noProof="0" dirty="0" smtClean="0">
                          <a:solidFill>
                            <a:schemeClr val="accent2"/>
                          </a:solidFill>
                          <a:latin typeface="+mn-lt"/>
                          <a:ea typeface="Verdana" pitchFamily="34" charset="0"/>
                          <a:cs typeface="Verdana" pitchFamily="34" charset="0"/>
                        </a:rPr>
                        <a:t>Enjeux liés aux</a:t>
                      </a:r>
                      <a:r>
                        <a:rPr lang="fr-FR" sz="1200" b="1" kern="1200" baseline="0" noProof="0" dirty="0" smtClean="0">
                          <a:solidFill>
                            <a:schemeClr val="accent2"/>
                          </a:solidFill>
                          <a:latin typeface="+mn-lt"/>
                          <a:ea typeface="Verdana" pitchFamily="34" charset="0"/>
                          <a:cs typeface="Verdana" pitchFamily="34" charset="0"/>
                        </a:rPr>
                        <a:t> fibres naturelles</a:t>
                      </a:r>
                      <a:r>
                        <a:rPr lang="fr-FR" sz="1200" b="1" kern="1200" noProof="0" dirty="0" smtClean="0">
                          <a:solidFill>
                            <a:schemeClr val="accent2"/>
                          </a:solidFill>
                          <a:latin typeface="+mn-lt"/>
                          <a:ea typeface="Verdana" pitchFamily="34" charset="0"/>
                          <a:cs typeface="Verdana" pitchFamily="34" charset="0"/>
                        </a:rPr>
                        <a:t>:</a:t>
                      </a:r>
                    </a:p>
                  </a:txBody>
                  <a:tcPr marL="103653" marR="103653" marT="50300" marB="50300">
                    <a:lnL w="12700" cap="flat" cmpd="sng" algn="ctr">
                      <a:solidFill>
                        <a:srgbClr val="C4BD97"/>
                      </a:solidFill>
                      <a:prstDash val="sysDot"/>
                      <a:round/>
                      <a:headEnd type="none" w="med" len="med"/>
                      <a:tailEnd type="none" w="med" len="med"/>
                    </a:lnL>
                    <a:lnR w="12700" cap="flat" cmpd="sng" algn="ctr">
                      <a:solidFill>
                        <a:srgbClr val="C4BD97"/>
                      </a:solidFill>
                      <a:prstDash val="sysDot"/>
                      <a:round/>
                      <a:headEnd type="none" w="med" len="med"/>
                      <a:tailEnd type="none" w="med" len="med"/>
                    </a:lnR>
                    <a:lnT w="12700" cap="flat" cmpd="sng" algn="ctr">
                      <a:solidFill>
                        <a:srgbClr val="C4BD97"/>
                      </a:solidFill>
                      <a:prstDash val="sysDot"/>
                      <a:round/>
                      <a:headEnd type="none" w="med" len="med"/>
                      <a:tailEnd type="none" w="med" len="med"/>
                    </a:lnT>
                    <a:lnB w="12700" cap="flat" cmpd="sng" algn="ctr">
                      <a:solidFill>
                        <a:srgbClr val="C4BD97"/>
                      </a:solidFill>
                      <a:prstDash val="sysDot"/>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fr-FR"/>
                    </a:p>
                  </a:txBody>
                  <a:tcPr/>
                </a:tc>
              </a:tr>
              <a:tr h="1112467">
                <a:tc>
                  <a:txBody>
                    <a:bodyPr/>
                    <a:lstStyle/>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noProof="0" dirty="0" smtClean="0">
                          <a:solidFill>
                            <a:schemeClr val="tx1"/>
                          </a:solidFill>
                          <a:latin typeface="+mj-lt"/>
                          <a:ea typeface="Verdana" pitchFamily="34" charset="0"/>
                          <a:cs typeface="Verdana" pitchFamily="34" charset="0"/>
                        </a:rPr>
                        <a:t>Les procédés d’agriculture font usage de beaucoup d’eau et de pesticides.</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noProof="0" dirty="0" smtClean="0">
                          <a:solidFill>
                            <a:schemeClr val="tx1"/>
                          </a:solidFill>
                          <a:latin typeface="+mj-lt"/>
                          <a:ea typeface="Verdana" pitchFamily="34" charset="0"/>
                          <a:cs typeface="Verdana" pitchFamily="34" charset="0"/>
                        </a:rPr>
                        <a:t>Plusieurs produits chimiques sont utilisés lors de la fabrication et de la préparation de la fibre.</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noProof="0" dirty="0" smtClean="0">
                          <a:solidFill>
                            <a:schemeClr val="tx1"/>
                          </a:solidFill>
                          <a:latin typeface="+mj-lt"/>
                          <a:ea typeface="Verdana" pitchFamily="34" charset="0"/>
                          <a:cs typeface="Verdana" pitchFamily="34" charset="0"/>
                        </a:rPr>
                        <a:t>Le nettoyage requiert beaucoup d’eau, de détergent et d’énergie pour le séchage.</a:t>
                      </a:r>
                    </a:p>
                  </a:txBody>
                  <a:tcPr marL="103653" marR="103653" marT="50300" marB="50300" anchor="ctr">
                    <a:lnL w="12700" cap="flat" cmpd="sng" algn="ctr">
                      <a:solidFill>
                        <a:srgbClr val="C4BD97"/>
                      </a:solidFill>
                      <a:prstDash val="sysDot"/>
                      <a:round/>
                      <a:headEnd type="none" w="med" len="med"/>
                      <a:tailEnd type="none" w="med" len="med"/>
                    </a:lnL>
                    <a:lnR w="12700" cap="flat" cmpd="sng" algn="ctr">
                      <a:solidFill>
                        <a:srgbClr val="C4BD97"/>
                      </a:solidFill>
                      <a:prstDash val="sysDot"/>
                      <a:round/>
                      <a:headEnd type="none" w="med" len="med"/>
                      <a:tailEnd type="none" w="med" len="med"/>
                    </a:lnR>
                    <a:lnT w="12700" cap="flat" cmpd="sng" algn="ctr">
                      <a:solidFill>
                        <a:srgbClr val="C4BD97"/>
                      </a:solidFill>
                      <a:prstDash val="sysDot"/>
                      <a:round/>
                      <a:headEnd type="none" w="med" len="med"/>
                      <a:tailEnd type="none" w="med" len="med"/>
                    </a:lnT>
                    <a:lnB w="12700" cap="flat" cmpd="sng" algn="ctr">
                      <a:solidFill>
                        <a:srgbClr val="C4BD9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endParaRPr lang="fr-FR" sz="1200" b="0" kern="1200" dirty="0" smtClean="0">
                        <a:solidFill>
                          <a:schemeClr val="tx1"/>
                        </a:solidFill>
                        <a:latin typeface="+mn-lt"/>
                        <a:ea typeface="Verdana" pitchFamily="34" charset="0"/>
                        <a:cs typeface="Verdana" pitchFamily="34" charset="0"/>
                      </a:endParaRP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dirty="0" smtClean="0">
                          <a:solidFill>
                            <a:schemeClr val="tx1"/>
                          </a:solidFill>
                          <a:latin typeface="+mn-lt"/>
                          <a:ea typeface="Verdana" pitchFamily="34" charset="0"/>
                          <a:cs typeface="Verdana" pitchFamily="34" charset="0"/>
                        </a:rPr>
                        <a:t>Équité : pauvreté des producteurs de coton.</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dirty="0" smtClean="0">
                          <a:solidFill>
                            <a:schemeClr val="tx1"/>
                          </a:solidFill>
                          <a:latin typeface="+mn-lt"/>
                          <a:ea typeface="Verdana" pitchFamily="34" charset="0"/>
                          <a:cs typeface="Verdana" pitchFamily="34" charset="0"/>
                        </a:rPr>
                        <a:t>Bas salaires et faible syndicalisation.</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dirty="0" smtClean="0">
                          <a:solidFill>
                            <a:schemeClr val="tx1"/>
                          </a:solidFill>
                          <a:latin typeface="+mn-lt"/>
                          <a:ea typeface="Verdana" pitchFamily="34" charset="0"/>
                          <a:cs typeface="Verdana" pitchFamily="34" charset="0"/>
                        </a:rPr>
                        <a:t>Exploitation des femmes.</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dirty="0" smtClean="0">
                          <a:solidFill>
                            <a:schemeClr val="tx1"/>
                          </a:solidFill>
                          <a:latin typeface="+mn-lt"/>
                          <a:ea typeface="Verdana" pitchFamily="34" charset="0"/>
                          <a:cs typeface="Verdana" pitchFamily="34" charset="0"/>
                        </a:rPr>
                        <a:t>Santé humaine (teinture, émanations toxiques).</a:t>
                      </a:r>
                      <a:endParaRPr lang="fr-FR" sz="1200" b="1" kern="1200" dirty="0" smtClean="0">
                        <a:solidFill>
                          <a:schemeClr val="tx1"/>
                        </a:solidFill>
                        <a:latin typeface="+mj-lt"/>
                        <a:ea typeface="Verdana" pitchFamily="34" charset="0"/>
                        <a:cs typeface="Verdana" pitchFamily="34" charset="0"/>
                      </a:endParaRPr>
                    </a:p>
                  </a:txBody>
                  <a:tcPr marL="103653" marR="103653" marT="50300" marB="50300" anchor="ctr">
                    <a:lnL w="12700" cap="flat" cmpd="sng" algn="ctr">
                      <a:solidFill>
                        <a:srgbClr val="C4BD97"/>
                      </a:solidFill>
                      <a:prstDash val="sysDot"/>
                      <a:round/>
                      <a:headEnd type="none" w="med" len="med"/>
                      <a:tailEnd type="none" w="med" len="med"/>
                    </a:lnL>
                    <a:lnR w="12700" cap="flat" cmpd="sng" algn="ctr">
                      <a:solidFill>
                        <a:srgbClr val="C4BD97"/>
                      </a:solidFill>
                      <a:prstDash val="sysDot"/>
                      <a:round/>
                      <a:headEnd type="none" w="med" len="med"/>
                      <a:tailEnd type="none" w="med" len="med"/>
                    </a:lnR>
                    <a:lnT w="12700" cap="flat" cmpd="sng" algn="ctr">
                      <a:solidFill>
                        <a:srgbClr val="C4BD97"/>
                      </a:solidFill>
                      <a:prstDash val="sysDot"/>
                      <a:round/>
                      <a:headEnd type="none" w="med" len="med"/>
                      <a:tailEnd type="none" w="med" len="med"/>
                    </a:lnT>
                    <a:lnB w="12700" cap="flat" cmpd="sng" algn="ctr">
                      <a:solidFill>
                        <a:srgbClr val="C4BD9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r h="259883">
                <a:tc gridSpan="2">
                  <a:txBody>
                    <a:bodyPr/>
                    <a:lstStyle/>
                    <a:p>
                      <a:pPr marL="0" marR="0" lvl="0" indent="0" algn="ctr" defTabSz="457200" rtl="0" eaLnBrk="1" fontAlgn="base" latinLnBrk="0" hangingPunct="1">
                        <a:lnSpc>
                          <a:spcPct val="90000"/>
                        </a:lnSpc>
                        <a:spcBef>
                          <a:spcPts val="0"/>
                        </a:spcBef>
                        <a:spcAft>
                          <a:spcPts val="0"/>
                        </a:spcAft>
                        <a:buClrTx/>
                        <a:buSzTx/>
                        <a:buFont typeface="Arial" pitchFamily="34" charset="0"/>
                        <a:buNone/>
                        <a:tabLst/>
                        <a:defRPr/>
                      </a:pPr>
                      <a:r>
                        <a:rPr kumimoji="0" lang="fr-FR" sz="1200" b="1" i="0" u="none" strike="noStrike" kern="1200" cap="none" spc="0" normalizeH="0" baseline="0" noProof="0" dirty="0" smtClean="0">
                          <a:ln>
                            <a:noFill/>
                          </a:ln>
                          <a:solidFill>
                            <a:srgbClr val="F8882C"/>
                          </a:solidFill>
                          <a:effectLst/>
                          <a:uLnTx/>
                          <a:uFillTx/>
                          <a:latin typeface="+mn-lt"/>
                          <a:ea typeface="Verdana" pitchFamily="34" charset="0"/>
                          <a:cs typeface="Verdana" pitchFamily="34" charset="0"/>
                        </a:rPr>
                        <a:t>Enjeux liés aux fibres synthétiques:</a:t>
                      </a:r>
                    </a:p>
                  </a:txBody>
                  <a:tcPr marL="103653" marR="103653" marT="50300" marB="50300">
                    <a:lnL w="12700" cap="flat" cmpd="sng" algn="ctr">
                      <a:solidFill>
                        <a:srgbClr val="C4BD97"/>
                      </a:solidFill>
                      <a:prstDash val="sysDot"/>
                      <a:round/>
                      <a:headEnd type="none" w="med" len="med"/>
                      <a:tailEnd type="none" w="med" len="med"/>
                    </a:lnL>
                    <a:lnR w="12700" cap="flat" cmpd="sng" algn="ctr">
                      <a:solidFill>
                        <a:srgbClr val="C4BD97"/>
                      </a:solidFill>
                      <a:prstDash val="sysDot"/>
                      <a:round/>
                      <a:headEnd type="none" w="med" len="med"/>
                      <a:tailEnd type="none" w="med" len="med"/>
                    </a:lnR>
                    <a:lnT w="12700" cap="flat" cmpd="sng" algn="ctr">
                      <a:solidFill>
                        <a:srgbClr val="C4BD97"/>
                      </a:solidFill>
                      <a:prstDash val="sysDot"/>
                      <a:round/>
                      <a:headEnd type="none" w="med" len="med"/>
                      <a:tailEnd type="none" w="med" len="med"/>
                    </a:lnT>
                    <a:lnB w="12700" cap="flat" cmpd="sng" algn="ctr">
                      <a:solidFill>
                        <a:srgbClr val="C4BD97"/>
                      </a:solidFill>
                      <a:prstDash val="sysDot"/>
                      <a:round/>
                      <a:headEnd type="none" w="med" len="med"/>
                      <a:tailEnd type="none" w="med" len="med"/>
                    </a:lnB>
                    <a:lnTlToBr w="12700" cmpd="sng">
                      <a:noFill/>
                      <a:prstDash val="solid"/>
                    </a:lnTlToBr>
                    <a:lnBlToTr w="12700" cmpd="sng">
                      <a:noFill/>
                      <a:prstDash val="solid"/>
                    </a:lnBlToTr>
                    <a:solidFill>
                      <a:srgbClr val="EBE8DB"/>
                    </a:solidFill>
                  </a:tcPr>
                </a:tc>
                <a:tc hMerge="1">
                  <a:txBody>
                    <a:bodyPr/>
                    <a:lstStyle/>
                    <a:p>
                      <a:endParaRPr lang="fr-FR"/>
                    </a:p>
                  </a:txBody>
                  <a:tcPr/>
                </a:tc>
              </a:tr>
              <a:tr h="1231077">
                <a:tc>
                  <a:txBody>
                    <a:bodyPr/>
                    <a:lstStyle/>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noProof="0" dirty="0" smtClean="0">
                          <a:solidFill>
                            <a:schemeClr val="tx1"/>
                          </a:solidFill>
                          <a:latin typeface="+mj-lt"/>
                          <a:ea typeface="Verdana" pitchFamily="34" charset="0"/>
                          <a:cs typeface="Verdana" pitchFamily="34" charset="0"/>
                        </a:rPr>
                        <a:t>La fibre est fabriquée à partir de pétrole</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noProof="0" dirty="0" smtClean="0">
                          <a:solidFill>
                            <a:schemeClr val="tx1"/>
                          </a:solidFill>
                          <a:latin typeface="+mj-lt"/>
                          <a:ea typeface="Verdana" pitchFamily="34" charset="0"/>
                          <a:cs typeface="Verdana" pitchFamily="34" charset="0"/>
                        </a:rPr>
                        <a:t>Plusieurs produits chimiques sont utilisés lors de la fabrication et de la préparation de la fibre.</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noProof="0" dirty="0" smtClean="0">
                          <a:solidFill>
                            <a:schemeClr val="tx1"/>
                          </a:solidFill>
                          <a:latin typeface="+mj-lt"/>
                          <a:ea typeface="Verdana" pitchFamily="34" charset="0"/>
                          <a:cs typeface="Verdana" pitchFamily="34" charset="0"/>
                        </a:rPr>
                        <a:t>Le nettoyage requiert beaucoup d’eau, de détergent et d’énergie pour le séchage</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noProof="0" dirty="0" smtClean="0">
                          <a:solidFill>
                            <a:schemeClr val="tx1"/>
                          </a:solidFill>
                          <a:latin typeface="+mj-lt"/>
                          <a:ea typeface="Verdana" pitchFamily="34" charset="0"/>
                          <a:cs typeface="Verdana" pitchFamily="34" charset="0"/>
                        </a:rPr>
                        <a:t>La fibre n’est pas biodégradable, mais parfois recyclable.</a:t>
                      </a:r>
                    </a:p>
                  </a:txBody>
                  <a:tcPr marL="103653" marR="103653" marT="50300" marB="50300" anchor="ctr">
                    <a:lnL w="12700" cap="flat" cmpd="sng" algn="ctr">
                      <a:solidFill>
                        <a:srgbClr val="C4BD97"/>
                      </a:solidFill>
                      <a:prstDash val="sysDot"/>
                      <a:round/>
                      <a:headEnd type="none" w="med" len="med"/>
                      <a:tailEnd type="none" w="med" len="med"/>
                    </a:lnL>
                    <a:lnR w="12700" cap="flat" cmpd="sng" algn="ctr">
                      <a:solidFill>
                        <a:srgbClr val="C4BD97"/>
                      </a:solidFill>
                      <a:prstDash val="sysDot"/>
                      <a:round/>
                      <a:headEnd type="none" w="med" len="med"/>
                      <a:tailEnd type="none" w="med" len="med"/>
                    </a:lnR>
                    <a:lnT w="12700" cap="flat" cmpd="sng" algn="ctr">
                      <a:solidFill>
                        <a:srgbClr val="C4BD97"/>
                      </a:solidFill>
                      <a:prstDash val="sysDot"/>
                      <a:round/>
                      <a:headEnd type="none" w="med" len="med"/>
                      <a:tailEnd type="none" w="med" len="med"/>
                    </a:lnT>
                    <a:lnB w="12700" cap="flat" cmpd="sng" algn="ctr">
                      <a:solidFill>
                        <a:srgbClr val="C4BD9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dirty="0" smtClean="0">
                          <a:solidFill>
                            <a:schemeClr val="tx1"/>
                          </a:solidFill>
                          <a:latin typeface="+mj-lt"/>
                          <a:ea typeface="Verdana" pitchFamily="34" charset="0"/>
                          <a:cs typeface="Verdana" pitchFamily="34" charset="0"/>
                        </a:rPr>
                        <a:t>Peu de retombées économiques du pétrole</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dirty="0" smtClean="0">
                          <a:solidFill>
                            <a:schemeClr val="tx1"/>
                          </a:solidFill>
                          <a:latin typeface="+mj-lt"/>
                          <a:ea typeface="Verdana" pitchFamily="34" charset="0"/>
                          <a:cs typeface="Verdana" pitchFamily="34" charset="0"/>
                        </a:rPr>
                        <a:t>Bas salaires et faible syndicalisation</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dirty="0" smtClean="0">
                          <a:solidFill>
                            <a:schemeClr val="tx1"/>
                          </a:solidFill>
                          <a:latin typeface="+mj-lt"/>
                          <a:ea typeface="Verdana" pitchFamily="34" charset="0"/>
                          <a:cs typeface="Verdana" pitchFamily="34" charset="0"/>
                        </a:rPr>
                        <a:t>Exploitation es femmes</a:t>
                      </a:r>
                    </a:p>
                    <a:p>
                      <a:pPr marL="171450" marR="0" lvl="0" indent="-171450" algn="l" defTabSz="457200" rtl="0" eaLnBrk="1" fontAlgn="base" latinLnBrk="0" hangingPunct="1">
                        <a:lnSpc>
                          <a:spcPct val="90000"/>
                        </a:lnSpc>
                        <a:spcBef>
                          <a:spcPts val="0"/>
                        </a:spcBef>
                        <a:spcAft>
                          <a:spcPts val="0"/>
                        </a:spcAft>
                        <a:buClrTx/>
                        <a:buSzTx/>
                        <a:buFont typeface="Arial" pitchFamily="34" charset="0"/>
                        <a:buChar char="•"/>
                        <a:tabLst/>
                        <a:defRPr/>
                      </a:pPr>
                      <a:r>
                        <a:rPr lang="fr-FR" sz="1200" b="0" kern="1200" dirty="0" smtClean="0">
                          <a:solidFill>
                            <a:schemeClr val="tx1"/>
                          </a:solidFill>
                          <a:latin typeface="+mj-lt"/>
                          <a:ea typeface="Verdana" pitchFamily="34" charset="0"/>
                          <a:cs typeface="Verdana" pitchFamily="34" charset="0"/>
                        </a:rPr>
                        <a:t>Santé humaine (teinture, émanations toxiques)</a:t>
                      </a:r>
                    </a:p>
                  </a:txBody>
                  <a:tcPr marL="103653" marR="103653" marT="50300" marB="50300" anchor="ctr">
                    <a:lnL w="12700" cap="flat" cmpd="sng" algn="ctr">
                      <a:solidFill>
                        <a:srgbClr val="C4BD97"/>
                      </a:solidFill>
                      <a:prstDash val="sysDot"/>
                      <a:round/>
                      <a:headEnd type="none" w="med" len="med"/>
                      <a:tailEnd type="none" w="med" len="med"/>
                    </a:lnL>
                    <a:lnR w="12700" cap="flat" cmpd="sng" algn="ctr">
                      <a:solidFill>
                        <a:srgbClr val="C4BD97"/>
                      </a:solidFill>
                      <a:prstDash val="sysDot"/>
                      <a:round/>
                      <a:headEnd type="none" w="med" len="med"/>
                      <a:tailEnd type="none" w="med" len="med"/>
                    </a:lnR>
                    <a:lnT w="12700" cap="flat" cmpd="sng" algn="ctr">
                      <a:solidFill>
                        <a:srgbClr val="C4BD97"/>
                      </a:solidFill>
                      <a:prstDash val="sysDot"/>
                      <a:round/>
                      <a:headEnd type="none" w="med" len="med"/>
                      <a:tailEnd type="none" w="med" len="med"/>
                    </a:lnT>
                    <a:lnB w="12700" cap="flat" cmpd="sng" algn="ctr">
                      <a:solidFill>
                        <a:srgbClr val="C4BD97"/>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TextBox 2"/>
          <p:cNvSpPr txBox="1"/>
          <p:nvPr/>
        </p:nvSpPr>
        <p:spPr>
          <a:xfrm>
            <a:off x="2267745" y="5445224"/>
            <a:ext cx="6552727"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CA" sz="1400" b="1" dirty="0"/>
              <a:t>La réutilisation d’une tonne de textiles, en comparaison avec la production de la fibre à partir de sources vierges, n’utilise que 1,8 % de l’énergie requise dans le cas du polyester et 2,6 % de l’énergie requise dans le cas du coton. </a:t>
            </a:r>
            <a:endParaRPr lang="fr-CA" sz="1400" b="1" dirty="0" smtClean="0"/>
          </a:p>
          <a:p>
            <a:r>
              <a:rPr lang="fr-CA" sz="1100" dirty="0" smtClean="0"/>
              <a:t>Source </a:t>
            </a:r>
            <a:r>
              <a:rPr lang="fr-CA" sz="1100" dirty="0"/>
              <a:t>: </a:t>
            </a:r>
            <a:r>
              <a:rPr lang="fr-CA" sz="1100" dirty="0" err="1"/>
              <a:t>Woolridge</a:t>
            </a:r>
            <a:r>
              <a:rPr lang="fr-CA" sz="1100" dirty="0"/>
              <a:t> AC et al. (2005), Life cycle </a:t>
            </a:r>
            <a:r>
              <a:rPr lang="fr-CA" sz="1100" dirty="0" err="1"/>
              <a:t>assessment</a:t>
            </a:r>
            <a:r>
              <a:rPr lang="fr-CA" sz="1100" dirty="0"/>
              <a:t> for </a:t>
            </a:r>
            <a:r>
              <a:rPr lang="fr-CA" sz="1100" dirty="0" err="1"/>
              <a:t>reuse</a:t>
            </a:r>
            <a:r>
              <a:rPr lang="fr-CA" sz="1100" dirty="0"/>
              <a:t>/</a:t>
            </a:r>
            <a:r>
              <a:rPr lang="fr-CA" sz="1100" dirty="0" err="1"/>
              <a:t>recycling</a:t>
            </a:r>
            <a:r>
              <a:rPr lang="fr-CA" sz="1100" dirty="0"/>
              <a:t> of </a:t>
            </a:r>
            <a:r>
              <a:rPr lang="fr-CA" sz="1100" dirty="0" err="1"/>
              <a:t>donated</a:t>
            </a:r>
            <a:r>
              <a:rPr lang="fr-CA" sz="1100" dirty="0"/>
              <a:t> </a:t>
            </a:r>
            <a:r>
              <a:rPr lang="fr-CA" sz="1100" dirty="0" err="1"/>
              <a:t>waste</a:t>
            </a:r>
            <a:r>
              <a:rPr lang="fr-CA" sz="1100" dirty="0"/>
              <a:t> textiles </a:t>
            </a:r>
            <a:r>
              <a:rPr lang="fr-CA" sz="1100" dirty="0" err="1"/>
              <a:t>compared</a:t>
            </a:r>
            <a:r>
              <a:rPr lang="fr-CA" sz="1100" dirty="0"/>
              <a:t> to use of </a:t>
            </a:r>
            <a:r>
              <a:rPr lang="fr-CA" sz="1100" dirty="0" err="1"/>
              <a:t>virgin</a:t>
            </a:r>
            <a:r>
              <a:rPr lang="fr-CA" sz="1100" dirty="0"/>
              <a:t> </a:t>
            </a:r>
            <a:r>
              <a:rPr lang="fr-CA" sz="1100" dirty="0" err="1"/>
              <a:t>material</a:t>
            </a:r>
            <a:r>
              <a:rPr lang="fr-CA" sz="1100" dirty="0"/>
              <a:t>.</a:t>
            </a:r>
          </a:p>
        </p:txBody>
      </p:sp>
    </p:spTree>
    <p:extLst>
      <p:ext uri="{BB962C8B-B14F-4D97-AF65-F5344CB8AC3E}">
        <p14:creationId xmlns:p14="http://schemas.microsoft.com/office/powerpoint/2010/main" xmlns="" val="155583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38</a:t>
            </a:fld>
            <a:endParaRPr lang="fr-CA" dirty="0"/>
          </a:p>
        </p:txBody>
      </p:sp>
      <p:sp>
        <p:nvSpPr>
          <p:cNvPr id="5" name="TextBox 4"/>
          <p:cNvSpPr txBox="1"/>
          <p:nvPr/>
        </p:nvSpPr>
        <p:spPr>
          <a:xfrm>
            <a:off x="251520" y="1508005"/>
            <a:ext cx="8892480" cy="461665"/>
          </a:xfrm>
          <a:prstGeom prst="rect">
            <a:avLst/>
          </a:prstGeom>
          <a:noFill/>
        </p:spPr>
        <p:txBody>
          <a:bodyPr wrap="square" rtlCol="0">
            <a:spAutoFit/>
          </a:bodyPr>
          <a:lstStyle/>
          <a:p>
            <a:pPr marL="342900" indent="-342900">
              <a:buFont typeface="Wingdings" charset="2"/>
              <a:buChar char="Ø"/>
            </a:pPr>
            <a:r>
              <a:rPr lang="fr-CA" sz="2400" b="1" dirty="0" smtClean="0"/>
              <a:t>Les bonnes pratiques</a:t>
            </a:r>
          </a:p>
        </p:txBody>
      </p:sp>
      <p:sp>
        <p:nvSpPr>
          <p:cNvPr id="7" name="Title 1"/>
          <p:cNvSpPr>
            <a:spLocks noGrp="1"/>
          </p:cNvSpPr>
          <p:nvPr>
            <p:ph type="title"/>
          </p:nvPr>
        </p:nvSpPr>
        <p:spPr>
          <a:xfrm>
            <a:off x="251520" y="188640"/>
            <a:ext cx="8229600" cy="1143000"/>
          </a:xfrm>
        </p:spPr>
        <p:txBody>
          <a:bodyPr/>
          <a:lstStyle/>
          <a:p>
            <a:r>
              <a:rPr lang="fr-CA" dirty="0" smtClean="0"/>
              <a:t>5 – Vêtements de travail</a:t>
            </a:r>
            <a:endParaRPr lang="fr-CA" dirty="0"/>
          </a:p>
        </p:txBody>
      </p:sp>
      <p:pic>
        <p:nvPicPr>
          <p:cNvPr id="8" name="Picture 7" descr="Capture d’écran 2015-01-19 à 10.04.0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89577"/>
            <a:ext cx="1296144" cy="1251191"/>
          </a:xfrm>
          <a:prstGeom prst="rect">
            <a:avLst/>
          </a:prstGeom>
        </p:spPr>
      </p:pic>
      <p:sp>
        <p:nvSpPr>
          <p:cNvPr id="4" name="TextBox 3"/>
          <p:cNvSpPr txBox="1"/>
          <p:nvPr/>
        </p:nvSpPr>
        <p:spPr>
          <a:xfrm>
            <a:off x="539552" y="2060848"/>
            <a:ext cx="7920880" cy="2031325"/>
          </a:xfrm>
          <a:prstGeom prst="rect">
            <a:avLst/>
          </a:prstGeom>
          <a:noFill/>
        </p:spPr>
        <p:txBody>
          <a:bodyPr wrap="square" rtlCol="0">
            <a:spAutoFit/>
          </a:bodyPr>
          <a:lstStyle/>
          <a:p>
            <a:pPr marL="285750" indent="-285750">
              <a:buFont typeface="Wingdings" charset="2"/>
              <a:buChar char="Ø"/>
            </a:pPr>
            <a:r>
              <a:rPr lang="fr-CA" dirty="0"/>
              <a:t>Pour les vêtements de travail, les besoins de vos employés sont votre priorité. Un vêtement de travail plus durable, s’il est inadapté au contexte d’utilisation, ne sera pas porté et mènera à un nouvel achat. </a:t>
            </a:r>
            <a:endParaRPr lang="fr-CA" dirty="0" smtClean="0"/>
          </a:p>
          <a:p>
            <a:pPr marL="285750" indent="-285750">
              <a:buFont typeface="Wingdings" charset="2"/>
              <a:buChar char="Ø"/>
            </a:pPr>
            <a:endParaRPr lang="fr-CA" dirty="0"/>
          </a:p>
          <a:p>
            <a:pPr marL="285750" indent="-285750">
              <a:buFont typeface="Wingdings" charset="2"/>
              <a:buChar char="Ø"/>
            </a:pPr>
            <a:r>
              <a:rPr lang="fr-CA" dirty="0" smtClean="0"/>
              <a:t>Attention </a:t>
            </a:r>
            <a:r>
              <a:rPr lang="fr-CA" dirty="0"/>
              <a:t>également aux commandes de dernière minute. Pour respecter les délais, les fournisseurs doivent alors mettre une pression sur leur chaîne de production, ce qui conduit souvent à une durée excessive du temps de travail.</a:t>
            </a:r>
          </a:p>
        </p:txBody>
      </p:sp>
    </p:spTree>
    <p:extLst>
      <p:ext uri="{BB962C8B-B14F-4D97-AF65-F5344CB8AC3E}">
        <p14:creationId xmlns:p14="http://schemas.microsoft.com/office/powerpoint/2010/main" xmlns="" val="11902068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39</a:t>
            </a:fld>
            <a:endParaRPr lang="fr-CA" dirty="0"/>
          </a:p>
        </p:txBody>
      </p:sp>
      <p:sp>
        <p:nvSpPr>
          <p:cNvPr id="5" name="TextBox 4"/>
          <p:cNvSpPr txBox="1"/>
          <p:nvPr/>
        </p:nvSpPr>
        <p:spPr>
          <a:xfrm>
            <a:off x="251520" y="1508005"/>
            <a:ext cx="8892480" cy="461665"/>
          </a:xfrm>
          <a:prstGeom prst="rect">
            <a:avLst/>
          </a:prstGeom>
          <a:noFill/>
        </p:spPr>
        <p:txBody>
          <a:bodyPr wrap="square" rtlCol="0">
            <a:spAutoFit/>
          </a:bodyPr>
          <a:lstStyle/>
          <a:p>
            <a:pPr marL="342900" indent="-342900">
              <a:buFont typeface="Wingdings" charset="2"/>
              <a:buChar char="Ø"/>
            </a:pPr>
            <a:r>
              <a:rPr lang="fr-CA" sz="2400" b="1" dirty="0" smtClean="0"/>
              <a:t>Les bonnes pratiques 3RV</a:t>
            </a:r>
          </a:p>
        </p:txBody>
      </p:sp>
      <p:sp>
        <p:nvSpPr>
          <p:cNvPr id="7" name="Title 1"/>
          <p:cNvSpPr>
            <a:spLocks noGrp="1"/>
          </p:cNvSpPr>
          <p:nvPr>
            <p:ph type="title"/>
          </p:nvPr>
        </p:nvSpPr>
        <p:spPr>
          <a:xfrm>
            <a:off x="251520" y="188640"/>
            <a:ext cx="8229600" cy="1143000"/>
          </a:xfrm>
        </p:spPr>
        <p:txBody>
          <a:bodyPr/>
          <a:lstStyle/>
          <a:p>
            <a:r>
              <a:rPr lang="fr-CA" dirty="0" smtClean="0"/>
              <a:t>5 – Vêtements de travail</a:t>
            </a:r>
            <a:endParaRPr lang="fr-CA" dirty="0"/>
          </a:p>
        </p:txBody>
      </p:sp>
      <p:pic>
        <p:nvPicPr>
          <p:cNvPr id="8" name="Picture 7" descr="Capture d’écran 2015-01-19 à 10.04.0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89577"/>
            <a:ext cx="1296144" cy="1251191"/>
          </a:xfrm>
          <a:prstGeom prst="rect">
            <a:avLst/>
          </a:prstGeom>
        </p:spPr>
      </p:pic>
      <p:pic>
        <p:nvPicPr>
          <p:cNvPr id="2" name="Picture 1" descr="Capture d’écran 2015-01-19 à 17.50.0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5025" y="2060848"/>
            <a:ext cx="7265367" cy="4873600"/>
          </a:xfrm>
          <a:prstGeom prst="rect">
            <a:avLst/>
          </a:prstGeom>
        </p:spPr>
      </p:pic>
    </p:spTree>
    <p:extLst>
      <p:ext uri="{BB962C8B-B14F-4D97-AF65-F5344CB8AC3E}">
        <p14:creationId xmlns:p14="http://schemas.microsoft.com/office/powerpoint/2010/main" xmlns="" val="833896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1- Aménagement et entretien paysager</a:t>
            </a:r>
            <a:endParaRPr lang="fr-CA" dirty="0"/>
          </a:p>
        </p:txBody>
      </p:sp>
      <p:sp>
        <p:nvSpPr>
          <p:cNvPr id="3" name="Slide Number Placeholder 2"/>
          <p:cNvSpPr>
            <a:spLocks noGrp="1"/>
          </p:cNvSpPr>
          <p:nvPr>
            <p:ph type="sldNum" sz="quarter" idx="12"/>
          </p:nvPr>
        </p:nvSpPr>
        <p:spPr/>
        <p:txBody>
          <a:bodyPr/>
          <a:lstStyle/>
          <a:p>
            <a:fld id="{3F9B3A0C-4EB6-4C8C-95BC-CBDD074E636A}" type="slidenum">
              <a:rPr lang="fr-CA" smtClean="0"/>
              <a:pPr/>
              <a:t>4</a:t>
            </a:fld>
            <a:endParaRPr lang="fr-CA" dirty="0"/>
          </a:p>
        </p:txBody>
      </p:sp>
      <p:sp>
        <p:nvSpPr>
          <p:cNvPr id="5" name="TextBox 4"/>
          <p:cNvSpPr txBox="1"/>
          <p:nvPr/>
        </p:nvSpPr>
        <p:spPr>
          <a:xfrm>
            <a:off x="251520" y="1556792"/>
            <a:ext cx="8712968" cy="2354491"/>
          </a:xfrm>
          <a:prstGeom prst="rect">
            <a:avLst/>
          </a:prstGeom>
          <a:noFill/>
        </p:spPr>
        <p:txBody>
          <a:bodyPr wrap="square" rtlCol="0">
            <a:spAutoFit/>
          </a:bodyPr>
          <a:lstStyle/>
          <a:p>
            <a:pPr marL="342900" indent="-342900">
              <a:buFont typeface="Wingdings" charset="2"/>
              <a:buChar char="Ø"/>
            </a:pPr>
            <a:r>
              <a:rPr lang="fr-CA" sz="2400" b="1" dirty="0" smtClean="0"/>
              <a:t>Portée de la fiche: </a:t>
            </a:r>
            <a:r>
              <a:rPr lang="fr-CA" sz="1200" dirty="0" smtClean="0"/>
              <a:t>Ensemble </a:t>
            </a:r>
            <a:r>
              <a:rPr lang="fr-CA" sz="1200" dirty="0"/>
              <a:t>des interventions manuelles ou mécaniques permettant de maintenir le bon état esthétique et fonctionnel de ces </a:t>
            </a:r>
            <a:r>
              <a:rPr lang="fr-CA" sz="1200" dirty="0" smtClean="0"/>
              <a:t>espaces. Spécifications </a:t>
            </a:r>
            <a:r>
              <a:rPr lang="fr-CA" sz="1200" dirty="0"/>
              <a:t>pour les produits suivants:</a:t>
            </a:r>
          </a:p>
          <a:p>
            <a:pPr marL="742950" lvl="1" indent="-285750">
              <a:buFont typeface="Arial"/>
              <a:buChar char="•"/>
            </a:pPr>
            <a:r>
              <a:rPr lang="fr-CA" sz="1100" dirty="0"/>
              <a:t>Pesticides </a:t>
            </a:r>
          </a:p>
          <a:p>
            <a:pPr marL="742950" lvl="1" indent="-285750">
              <a:buFont typeface="Arial"/>
              <a:buChar char="•"/>
            </a:pPr>
            <a:r>
              <a:rPr lang="fr-CA" sz="1100" dirty="0"/>
              <a:t>Fertilisants et produits issus de la gestion des matières organiques (ex. : composts)</a:t>
            </a:r>
          </a:p>
          <a:p>
            <a:pPr marL="742950" lvl="1" indent="-285750">
              <a:buFont typeface="Arial"/>
              <a:buChar char="•"/>
            </a:pPr>
            <a:r>
              <a:rPr lang="fr-CA" sz="1100" dirty="0"/>
              <a:t>Plantes et végétaux</a:t>
            </a:r>
          </a:p>
          <a:p>
            <a:pPr marL="742950" lvl="1" indent="-285750">
              <a:buFont typeface="Arial"/>
              <a:buChar char="•"/>
            </a:pPr>
            <a:r>
              <a:rPr lang="fr-CA" sz="1100" dirty="0"/>
              <a:t>Paillis</a:t>
            </a:r>
          </a:p>
          <a:p>
            <a:pPr marL="742950" lvl="1" indent="-285750">
              <a:buFont typeface="Arial"/>
              <a:buChar char="•"/>
            </a:pPr>
            <a:r>
              <a:rPr lang="fr-CA" sz="1100" dirty="0"/>
              <a:t>Équipements d’entretien (ex. : tondeuse et taille bordure)</a:t>
            </a:r>
          </a:p>
          <a:p>
            <a:pPr marL="342900" indent="-342900">
              <a:buFont typeface="Wingdings" charset="2"/>
              <a:buChar char="Ø"/>
            </a:pPr>
            <a:endParaRPr lang="fr-CA" sz="3200" dirty="0"/>
          </a:p>
          <a:p>
            <a:r>
              <a:rPr lang="fr-CA" sz="2400" b="1" dirty="0" smtClean="0"/>
              <a:t> </a:t>
            </a:r>
            <a:endParaRPr lang="fr-CA" sz="2400" b="1" dirty="0"/>
          </a:p>
        </p:txBody>
      </p:sp>
      <p:pic>
        <p:nvPicPr>
          <p:cNvPr id="7" name="Picture 27" descr="Screen Shot 2013-11-11 at 8.32.52 AM.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24722" y="3429000"/>
            <a:ext cx="423940" cy="3835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1" descr="Screen Shot 2013-11-11 at 8.31.54 AM.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4198695"/>
            <a:ext cx="1765300" cy="39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23" descr="Screen Shot 2013-11-11 at 8.32.11 AM.pn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5421" y="3556000"/>
            <a:ext cx="726754" cy="706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5" descr="Screen Shot 2013-11-11 at 8.32.32 AM.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99060" y="3505200"/>
            <a:ext cx="777224" cy="868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6" descr="Screen Shot 2013-11-11 at 8.32.43 AM.pn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61121" y="3479800"/>
            <a:ext cx="736849" cy="888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0" descr="Screen Shot 2013-11-11 at 8.31.34 AM.png"/>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47821" y="3448050"/>
            <a:ext cx="757036" cy="817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2" descr="Screen Shot 2013-11-11 at 8.32.02 AM.png"/>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073372" y="3517900"/>
            <a:ext cx="767130" cy="85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p:cNvSpPr txBox="1"/>
          <p:nvPr/>
        </p:nvSpPr>
        <p:spPr>
          <a:xfrm>
            <a:off x="251520" y="3111351"/>
            <a:ext cx="5827236" cy="461665"/>
          </a:xfrm>
          <a:prstGeom prst="rect">
            <a:avLst/>
          </a:prstGeom>
          <a:noFill/>
        </p:spPr>
        <p:txBody>
          <a:bodyPr wrap="none" rtlCol="0">
            <a:spAutoFit/>
          </a:bodyPr>
          <a:lstStyle/>
          <a:p>
            <a:pPr marL="342900" indent="-342900">
              <a:buFont typeface="Wingdings" charset="2"/>
              <a:buChar char="Ø"/>
            </a:pPr>
            <a:r>
              <a:rPr lang="fr-CA" sz="2400" b="1" dirty="0" smtClean="0"/>
              <a:t>Les enjeux (points chauds) du cycle de vie </a:t>
            </a:r>
            <a:endParaRPr lang="fr-CA" sz="2400" b="1" dirty="0"/>
          </a:p>
        </p:txBody>
      </p:sp>
      <p:sp>
        <p:nvSpPr>
          <p:cNvPr id="18" name="Explosion 2 17"/>
          <p:cNvSpPr/>
          <p:nvPr/>
        </p:nvSpPr>
        <p:spPr>
          <a:xfrm>
            <a:off x="1907704" y="4725144"/>
            <a:ext cx="1224136" cy="1224136"/>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
        <p:nvSpPr>
          <p:cNvPr id="21" name="TextBox 20"/>
          <p:cNvSpPr txBox="1"/>
          <p:nvPr/>
        </p:nvSpPr>
        <p:spPr>
          <a:xfrm>
            <a:off x="251520" y="4708882"/>
            <a:ext cx="2808312" cy="1600438"/>
          </a:xfrm>
          <a:prstGeom prst="rect">
            <a:avLst/>
          </a:prstGeom>
          <a:noFill/>
        </p:spPr>
        <p:txBody>
          <a:bodyPr wrap="square" rtlCol="0">
            <a:spAutoFit/>
          </a:bodyPr>
          <a:lstStyle/>
          <a:p>
            <a:r>
              <a:rPr lang="fr-CA" sz="1400" dirty="0" smtClean="0"/>
              <a:t>De </a:t>
            </a:r>
            <a:r>
              <a:rPr lang="fr-CA" sz="1400" dirty="0"/>
              <a:t>40 % à 70 % des </a:t>
            </a:r>
            <a:r>
              <a:rPr lang="fr-CA" sz="1400" dirty="0" smtClean="0"/>
              <a:t>impacts (GES, émissions d’effluents et de substances dans l’air, etc.) </a:t>
            </a:r>
            <a:r>
              <a:rPr lang="fr-CA" sz="1400" dirty="0"/>
              <a:t>sont générés par l’acquisition </a:t>
            </a:r>
            <a:r>
              <a:rPr lang="fr-CA" sz="1400" dirty="0" smtClean="0"/>
              <a:t>des matières premières et la fabrication des pesticides et fertilisants de synthèse.</a:t>
            </a:r>
            <a:endParaRPr lang="fr-CA" sz="1400" i="1" dirty="0"/>
          </a:p>
        </p:txBody>
      </p:sp>
      <p:pic>
        <p:nvPicPr>
          <p:cNvPr id="23" name="Picture 33" descr="Screen Shot 2013-11-11 at 8.41.33 AM.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211960" y="4221088"/>
            <a:ext cx="749300" cy="25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2" descr="Screen Shot 2013-11-11 at 8.41.49 AM.png"/>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034458" y="4401895"/>
            <a:ext cx="1003300" cy="20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Capture d’écran 2015-01-19 à 10.02.54.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sp>
        <p:nvSpPr>
          <p:cNvPr id="6" name="TextBox 5"/>
          <p:cNvSpPr txBox="1"/>
          <p:nvPr/>
        </p:nvSpPr>
        <p:spPr>
          <a:xfrm>
            <a:off x="899593" y="4191471"/>
            <a:ext cx="2088231" cy="461665"/>
          </a:xfrm>
          <a:prstGeom prst="rect">
            <a:avLst/>
          </a:prstGeom>
          <a:solidFill>
            <a:schemeClr val="bg1"/>
          </a:solidFill>
        </p:spPr>
        <p:txBody>
          <a:bodyPr wrap="square" rtlCol="0">
            <a:spAutoFit/>
          </a:bodyPr>
          <a:lstStyle/>
          <a:p>
            <a:pPr algn="ctr"/>
            <a:r>
              <a:rPr lang="fr-CA" sz="1200" dirty="0" smtClean="0"/>
              <a:t>Intrants de synthèse (pesticides et fertilisants)</a:t>
            </a:r>
            <a:endParaRPr lang="fr-CA" sz="1200" dirty="0"/>
          </a:p>
        </p:txBody>
      </p:sp>
      <p:sp>
        <p:nvSpPr>
          <p:cNvPr id="25" name="TextBox 24"/>
          <p:cNvSpPr txBox="1"/>
          <p:nvPr/>
        </p:nvSpPr>
        <p:spPr>
          <a:xfrm>
            <a:off x="2771801" y="4221088"/>
            <a:ext cx="1368151" cy="461665"/>
          </a:xfrm>
          <a:prstGeom prst="rect">
            <a:avLst/>
          </a:prstGeom>
          <a:solidFill>
            <a:schemeClr val="bg1"/>
          </a:solidFill>
        </p:spPr>
        <p:txBody>
          <a:bodyPr wrap="square" rtlCol="0">
            <a:spAutoFit/>
          </a:bodyPr>
          <a:lstStyle/>
          <a:p>
            <a:pPr algn="ctr"/>
            <a:r>
              <a:rPr lang="fr-CA" sz="1200" dirty="0" smtClean="0"/>
              <a:t>Autres matières premières</a:t>
            </a:r>
            <a:endParaRPr lang="fr-CA" sz="1200" dirty="0"/>
          </a:p>
        </p:txBody>
      </p:sp>
      <p:sp>
        <p:nvSpPr>
          <p:cNvPr id="26" name="TextBox 25"/>
          <p:cNvSpPr txBox="1"/>
          <p:nvPr/>
        </p:nvSpPr>
        <p:spPr>
          <a:xfrm>
            <a:off x="4067945" y="4221088"/>
            <a:ext cx="1224135" cy="461665"/>
          </a:xfrm>
          <a:prstGeom prst="rect">
            <a:avLst/>
          </a:prstGeom>
          <a:solidFill>
            <a:schemeClr val="bg1"/>
          </a:solidFill>
        </p:spPr>
        <p:txBody>
          <a:bodyPr wrap="square" rtlCol="0">
            <a:spAutoFit/>
          </a:bodyPr>
          <a:lstStyle/>
          <a:p>
            <a:pPr algn="ctr"/>
            <a:r>
              <a:rPr lang="fr-CA" sz="1200" dirty="0" smtClean="0"/>
              <a:t>Transport</a:t>
            </a:r>
          </a:p>
          <a:p>
            <a:pPr algn="ctr"/>
            <a:endParaRPr lang="fr-CA" sz="1200" dirty="0"/>
          </a:p>
        </p:txBody>
      </p:sp>
      <p:sp>
        <p:nvSpPr>
          <p:cNvPr id="27" name="TextBox 26"/>
          <p:cNvSpPr txBox="1"/>
          <p:nvPr/>
        </p:nvSpPr>
        <p:spPr>
          <a:xfrm>
            <a:off x="5148065" y="4221088"/>
            <a:ext cx="1224135" cy="646331"/>
          </a:xfrm>
          <a:prstGeom prst="rect">
            <a:avLst/>
          </a:prstGeom>
          <a:solidFill>
            <a:schemeClr val="bg1"/>
          </a:solidFill>
        </p:spPr>
        <p:txBody>
          <a:bodyPr wrap="square" rtlCol="0">
            <a:spAutoFit/>
          </a:bodyPr>
          <a:lstStyle/>
          <a:p>
            <a:pPr algn="ctr"/>
            <a:r>
              <a:rPr lang="fr-CA" sz="1200" dirty="0" smtClean="0"/>
              <a:t>Pratiques horticoles</a:t>
            </a:r>
          </a:p>
          <a:p>
            <a:pPr algn="ctr"/>
            <a:endParaRPr lang="fr-CA" sz="1200" dirty="0"/>
          </a:p>
        </p:txBody>
      </p:sp>
      <p:sp>
        <p:nvSpPr>
          <p:cNvPr id="28" name="Explosion 2 27"/>
          <p:cNvSpPr/>
          <p:nvPr/>
        </p:nvSpPr>
        <p:spPr>
          <a:xfrm>
            <a:off x="5220072" y="4653136"/>
            <a:ext cx="1224136" cy="1224136"/>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
        <p:nvSpPr>
          <p:cNvPr id="20" name="TextBox 19"/>
          <p:cNvSpPr txBox="1"/>
          <p:nvPr/>
        </p:nvSpPr>
        <p:spPr>
          <a:xfrm>
            <a:off x="4211960" y="5140349"/>
            <a:ext cx="3456383" cy="1384995"/>
          </a:xfrm>
          <a:prstGeom prst="rect">
            <a:avLst/>
          </a:prstGeom>
          <a:noFill/>
        </p:spPr>
        <p:txBody>
          <a:bodyPr wrap="square" rtlCol="0">
            <a:spAutoFit/>
          </a:bodyPr>
          <a:lstStyle/>
          <a:p>
            <a:r>
              <a:rPr lang="fr-CA" sz="1400" i="1" dirty="0" smtClean="0"/>
              <a:t>De 15%  à 60% de l’empreinte environnementale est associée aux pratiques horticoles: consommation d’eau</a:t>
            </a:r>
            <a:r>
              <a:rPr lang="fr-CA" sz="1400" i="1" dirty="0"/>
              <a:t>, pollution </a:t>
            </a:r>
            <a:r>
              <a:rPr lang="fr-CA" sz="1400" i="1" dirty="0" smtClean="0"/>
              <a:t>de </a:t>
            </a:r>
            <a:r>
              <a:rPr lang="fr-CA" sz="1400" i="1" dirty="0"/>
              <a:t>l’air, de l’eau et du sol due à l’utilisation de produits chimiques (engrais, amendements, pesticides) </a:t>
            </a:r>
          </a:p>
        </p:txBody>
      </p:sp>
    </p:spTree>
    <p:extLst>
      <p:ext uri="{BB962C8B-B14F-4D97-AF65-F5344CB8AC3E}">
        <p14:creationId xmlns:p14="http://schemas.microsoft.com/office/powerpoint/2010/main" xmlns="" val="314974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8" grpId="0" animBg="1"/>
      <p:bldP spid="21" grpId="0"/>
      <p:bldP spid="28"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40</a:t>
            </a:fld>
            <a:endParaRPr lang="fr-CA" dirty="0"/>
          </a:p>
        </p:txBody>
      </p:sp>
      <p:sp>
        <p:nvSpPr>
          <p:cNvPr id="7" name="TextBox 6"/>
          <p:cNvSpPr txBox="1"/>
          <p:nvPr/>
        </p:nvSpPr>
        <p:spPr>
          <a:xfrm>
            <a:off x="251520" y="1424970"/>
            <a:ext cx="8640960" cy="707886"/>
          </a:xfrm>
          <a:prstGeom prst="rect">
            <a:avLst/>
          </a:prstGeom>
          <a:noFill/>
        </p:spPr>
        <p:txBody>
          <a:bodyPr wrap="square" rtlCol="0">
            <a:spAutoFit/>
          </a:bodyPr>
          <a:lstStyle/>
          <a:p>
            <a:pPr marL="285750" indent="-285750">
              <a:buFont typeface="Wingdings" charset="2"/>
              <a:buChar char="Ø"/>
            </a:pPr>
            <a:r>
              <a:rPr lang="fr-CA" sz="2000" b="1" dirty="0"/>
              <a:t>Critères d’achats responsables – </a:t>
            </a:r>
            <a:r>
              <a:rPr lang="fr-CA" sz="2000" b="1" dirty="0" smtClean="0">
                <a:solidFill>
                  <a:srgbClr val="FF0000"/>
                </a:solidFill>
              </a:rPr>
              <a:t>Prioritaires</a:t>
            </a:r>
            <a:endParaRPr lang="fr-CA" sz="2000" b="1" dirty="0">
              <a:solidFill>
                <a:srgbClr val="FF0000"/>
              </a:solidFill>
            </a:endParaRPr>
          </a:p>
          <a:p>
            <a:pPr marL="285750" indent="-285750">
              <a:buFont typeface="Wingdings" charset="2"/>
              <a:buChar char="Ø"/>
            </a:pPr>
            <a:endParaRPr lang="fr-CA" sz="2000" dirty="0"/>
          </a:p>
        </p:txBody>
      </p:sp>
      <p:sp>
        <p:nvSpPr>
          <p:cNvPr id="8" name="Title 1"/>
          <p:cNvSpPr>
            <a:spLocks noGrp="1"/>
          </p:cNvSpPr>
          <p:nvPr>
            <p:ph type="title"/>
          </p:nvPr>
        </p:nvSpPr>
        <p:spPr>
          <a:xfrm>
            <a:off x="251520" y="188640"/>
            <a:ext cx="8229600" cy="1143000"/>
          </a:xfrm>
        </p:spPr>
        <p:txBody>
          <a:bodyPr/>
          <a:lstStyle/>
          <a:p>
            <a:r>
              <a:rPr lang="fr-CA" dirty="0" smtClean="0"/>
              <a:t>5 – Vêtements de travail</a:t>
            </a:r>
            <a:endParaRPr lang="fr-CA" dirty="0"/>
          </a:p>
        </p:txBody>
      </p:sp>
      <p:pic>
        <p:nvPicPr>
          <p:cNvPr id="9" name="Picture 8" descr="Capture d’écran 2015-01-19 à 10.04.0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89577"/>
            <a:ext cx="1296144" cy="1251191"/>
          </a:xfrm>
          <a:prstGeom prst="rect">
            <a:avLst/>
          </a:prstGeom>
        </p:spPr>
      </p:pic>
      <p:pic>
        <p:nvPicPr>
          <p:cNvPr id="2" name="Picture 1" descr="Capture d’écran 2015-01-20 à 12.20.2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592" y="1772816"/>
            <a:ext cx="7380312" cy="5050213"/>
          </a:xfrm>
          <a:prstGeom prst="rect">
            <a:avLst/>
          </a:prstGeom>
        </p:spPr>
      </p:pic>
      <p:pic>
        <p:nvPicPr>
          <p:cNvPr id="5" name="Picture 4" descr="Capture d’écran 2015-01-21 à 14.00.25.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0392" y="3789040"/>
            <a:ext cx="842127" cy="864096"/>
          </a:xfrm>
          <a:prstGeom prst="rect">
            <a:avLst/>
          </a:prstGeom>
        </p:spPr>
      </p:pic>
      <p:pic>
        <p:nvPicPr>
          <p:cNvPr id="6" name="Picture 5" descr="Capture d’écran 2015-01-21 à 14.00.13.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172400" y="4725144"/>
            <a:ext cx="799778" cy="792088"/>
          </a:xfrm>
          <a:prstGeom prst="rect">
            <a:avLst/>
          </a:prstGeom>
        </p:spPr>
      </p:pic>
    </p:spTree>
    <p:extLst>
      <p:ext uri="{BB962C8B-B14F-4D97-AF65-F5344CB8AC3E}">
        <p14:creationId xmlns:p14="http://schemas.microsoft.com/office/powerpoint/2010/main" xmlns="" val="2304738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41</a:t>
            </a:fld>
            <a:endParaRPr lang="fr-CA" dirty="0"/>
          </a:p>
        </p:txBody>
      </p:sp>
      <p:sp>
        <p:nvSpPr>
          <p:cNvPr id="7" name="TextBox 6"/>
          <p:cNvSpPr txBox="1"/>
          <p:nvPr/>
        </p:nvSpPr>
        <p:spPr>
          <a:xfrm>
            <a:off x="251520" y="1424970"/>
            <a:ext cx="8640960" cy="707886"/>
          </a:xfrm>
          <a:prstGeom prst="rect">
            <a:avLst/>
          </a:prstGeom>
          <a:noFill/>
        </p:spPr>
        <p:txBody>
          <a:bodyPr wrap="square" rtlCol="0">
            <a:spAutoFit/>
          </a:bodyPr>
          <a:lstStyle/>
          <a:p>
            <a:pPr marL="285750" indent="-285750">
              <a:buFont typeface="Wingdings" charset="2"/>
              <a:buChar char="Ø"/>
            </a:pPr>
            <a:r>
              <a:rPr lang="fr-CA" sz="2000" b="1" dirty="0"/>
              <a:t>Critères d’achats responsables – </a:t>
            </a:r>
            <a:r>
              <a:rPr lang="fr-CA" sz="2000" b="1" dirty="0" smtClean="0">
                <a:solidFill>
                  <a:srgbClr val="FF0000"/>
                </a:solidFill>
              </a:rPr>
              <a:t>Prioritaires</a:t>
            </a:r>
            <a:endParaRPr lang="fr-CA" sz="2000" b="1" dirty="0">
              <a:solidFill>
                <a:srgbClr val="FF0000"/>
              </a:solidFill>
            </a:endParaRPr>
          </a:p>
          <a:p>
            <a:pPr marL="285750" indent="-285750">
              <a:buFont typeface="Wingdings" charset="2"/>
              <a:buChar char="Ø"/>
            </a:pPr>
            <a:endParaRPr lang="fr-CA" sz="2000" dirty="0"/>
          </a:p>
        </p:txBody>
      </p:sp>
      <p:sp>
        <p:nvSpPr>
          <p:cNvPr id="8" name="Title 1"/>
          <p:cNvSpPr>
            <a:spLocks noGrp="1"/>
          </p:cNvSpPr>
          <p:nvPr>
            <p:ph type="title"/>
          </p:nvPr>
        </p:nvSpPr>
        <p:spPr>
          <a:xfrm>
            <a:off x="251520" y="188640"/>
            <a:ext cx="8229600" cy="1143000"/>
          </a:xfrm>
        </p:spPr>
        <p:txBody>
          <a:bodyPr/>
          <a:lstStyle/>
          <a:p>
            <a:r>
              <a:rPr lang="fr-CA" dirty="0" smtClean="0"/>
              <a:t>5 – Vêtements de travail</a:t>
            </a:r>
            <a:endParaRPr lang="fr-CA" dirty="0"/>
          </a:p>
        </p:txBody>
      </p:sp>
      <p:pic>
        <p:nvPicPr>
          <p:cNvPr id="9" name="Picture 8" descr="Capture d’écran 2015-01-19 à 10.04.0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89577"/>
            <a:ext cx="1296144" cy="1251191"/>
          </a:xfrm>
          <a:prstGeom prst="rect">
            <a:avLst/>
          </a:prstGeom>
        </p:spPr>
      </p:pic>
      <p:pic>
        <p:nvPicPr>
          <p:cNvPr id="4" name="Picture 3" descr="Capture d’écran 2015-01-21 à 13.37.44.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496" y="1988840"/>
            <a:ext cx="6228184" cy="610775"/>
          </a:xfrm>
          <a:prstGeom prst="rect">
            <a:avLst/>
          </a:prstGeom>
        </p:spPr>
      </p:pic>
      <p:pic>
        <p:nvPicPr>
          <p:cNvPr id="5" name="Picture 4" descr="Capture d’écran 2015-01-21 à 13.37.53.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5496" y="2564904"/>
            <a:ext cx="6264696" cy="2485169"/>
          </a:xfrm>
          <a:prstGeom prst="rect">
            <a:avLst/>
          </a:prstGeom>
        </p:spPr>
      </p:pic>
      <p:pic>
        <p:nvPicPr>
          <p:cNvPr id="10" name="Picture 9" descr="Capture d’écran 2015-01-21 à 13.38.0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75282" y="2204864"/>
            <a:ext cx="2775142" cy="2304256"/>
          </a:xfrm>
          <a:prstGeom prst="rect">
            <a:avLst/>
          </a:prstGeom>
        </p:spPr>
      </p:pic>
      <p:pic>
        <p:nvPicPr>
          <p:cNvPr id="11" name="Picture 10" descr="Capture d’écran 2015-01-21 à 14.02.06.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55976" y="5157192"/>
            <a:ext cx="936104" cy="961868"/>
          </a:xfrm>
          <a:prstGeom prst="rect">
            <a:avLst/>
          </a:prstGeom>
        </p:spPr>
      </p:pic>
      <p:pic>
        <p:nvPicPr>
          <p:cNvPr id="12" name="Picture 11" descr="Capture d’écran 2015-01-21 à 14.01.52.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36096" y="5013176"/>
            <a:ext cx="1460500" cy="1092200"/>
          </a:xfrm>
          <a:prstGeom prst="rect">
            <a:avLst/>
          </a:prstGeom>
        </p:spPr>
      </p:pic>
      <p:pic>
        <p:nvPicPr>
          <p:cNvPr id="13" name="Picture 12" descr="Capture d’écran 2015-01-21 à 14.01.43.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948264" y="5013176"/>
            <a:ext cx="1060481" cy="1080120"/>
          </a:xfrm>
          <a:prstGeom prst="rect">
            <a:avLst/>
          </a:prstGeom>
        </p:spPr>
      </p:pic>
    </p:spTree>
    <p:extLst>
      <p:ext uri="{BB962C8B-B14F-4D97-AF65-F5344CB8AC3E}">
        <p14:creationId xmlns:p14="http://schemas.microsoft.com/office/powerpoint/2010/main" xmlns="" val="2697435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42</a:t>
            </a:fld>
            <a:endParaRPr lang="fr-CA" dirty="0"/>
          </a:p>
        </p:txBody>
      </p:sp>
      <p:sp>
        <p:nvSpPr>
          <p:cNvPr id="7" name="TextBox 6"/>
          <p:cNvSpPr txBox="1"/>
          <p:nvPr/>
        </p:nvSpPr>
        <p:spPr>
          <a:xfrm>
            <a:off x="35496" y="1571308"/>
            <a:ext cx="2808312" cy="1569660"/>
          </a:xfrm>
          <a:prstGeom prst="rect">
            <a:avLst/>
          </a:prstGeom>
          <a:noFill/>
        </p:spPr>
        <p:txBody>
          <a:bodyPr wrap="square" rtlCol="0">
            <a:spAutoFit/>
          </a:bodyPr>
          <a:lstStyle/>
          <a:p>
            <a:pPr marL="285750" indent="-285750">
              <a:buFont typeface="Wingdings" charset="2"/>
              <a:buChar char="Ø"/>
            </a:pPr>
            <a:r>
              <a:rPr lang="fr-CA" sz="2400" b="1" dirty="0"/>
              <a:t>Critères d’achats responsables – </a:t>
            </a:r>
            <a:r>
              <a:rPr lang="fr-CA" sz="2400" b="1" dirty="0" smtClean="0">
                <a:solidFill>
                  <a:srgbClr val="FF0000"/>
                </a:solidFill>
              </a:rPr>
              <a:t>Additionnels</a:t>
            </a:r>
            <a:endParaRPr lang="fr-CA" sz="2400" b="1" dirty="0">
              <a:solidFill>
                <a:srgbClr val="FF0000"/>
              </a:solidFill>
            </a:endParaRPr>
          </a:p>
          <a:p>
            <a:pPr marL="285750" indent="-285750">
              <a:buFont typeface="Wingdings" charset="2"/>
              <a:buChar char="Ø"/>
            </a:pPr>
            <a:endParaRPr lang="fr-CA" sz="2400" dirty="0"/>
          </a:p>
        </p:txBody>
      </p:sp>
      <p:sp>
        <p:nvSpPr>
          <p:cNvPr id="8" name="Title 1"/>
          <p:cNvSpPr>
            <a:spLocks noGrp="1"/>
          </p:cNvSpPr>
          <p:nvPr>
            <p:ph type="title"/>
          </p:nvPr>
        </p:nvSpPr>
        <p:spPr>
          <a:xfrm>
            <a:off x="251520" y="188640"/>
            <a:ext cx="8229600" cy="1143000"/>
          </a:xfrm>
        </p:spPr>
        <p:txBody>
          <a:bodyPr/>
          <a:lstStyle/>
          <a:p>
            <a:r>
              <a:rPr lang="fr-CA" dirty="0" smtClean="0"/>
              <a:t>5 – Vêtements de travail</a:t>
            </a:r>
            <a:endParaRPr lang="fr-CA" dirty="0"/>
          </a:p>
        </p:txBody>
      </p:sp>
      <p:pic>
        <p:nvPicPr>
          <p:cNvPr id="9" name="Picture 8" descr="Capture d’écran 2015-01-19 à 10.04.0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89577"/>
            <a:ext cx="1296144" cy="1251191"/>
          </a:xfrm>
          <a:prstGeom prst="rect">
            <a:avLst/>
          </a:prstGeom>
        </p:spPr>
      </p:pic>
      <p:pic>
        <p:nvPicPr>
          <p:cNvPr id="2" name="Picture 1" descr="Capture d’écran 2015-01-21 à 13.39.2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99792" y="1700808"/>
            <a:ext cx="5895048" cy="4653136"/>
          </a:xfrm>
          <a:prstGeom prst="rect">
            <a:avLst/>
          </a:prstGeom>
        </p:spPr>
      </p:pic>
      <p:pic>
        <p:nvPicPr>
          <p:cNvPr id="5" name="Picture 4" descr="Capture d’écran 2015-01-21 à 14.09.3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47664" y="2996952"/>
            <a:ext cx="1080120" cy="736082"/>
          </a:xfrm>
          <a:prstGeom prst="rect">
            <a:avLst/>
          </a:prstGeom>
        </p:spPr>
      </p:pic>
      <p:pic>
        <p:nvPicPr>
          <p:cNvPr id="6" name="Picture 5" descr="Capture d’écran 2015-01-21 à 14.09.33.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83568" y="2996952"/>
            <a:ext cx="864096" cy="864096"/>
          </a:xfrm>
          <a:prstGeom prst="rect">
            <a:avLst/>
          </a:prstGeom>
        </p:spPr>
      </p:pic>
      <p:pic>
        <p:nvPicPr>
          <p:cNvPr id="10" name="Picture 9" descr="Capture d’écran 2015-01-21 à 14.28.52.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71600" y="4005064"/>
            <a:ext cx="1146250" cy="936104"/>
          </a:xfrm>
          <a:prstGeom prst="rect">
            <a:avLst/>
          </a:prstGeom>
        </p:spPr>
      </p:pic>
    </p:spTree>
    <p:extLst>
      <p:ext uri="{BB962C8B-B14F-4D97-AF65-F5344CB8AC3E}">
        <p14:creationId xmlns:p14="http://schemas.microsoft.com/office/powerpoint/2010/main" xmlns="" val="37253585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6 – Nettoyage de vêtement</a:t>
            </a:r>
            <a:endParaRPr lang="fr-CA" dirty="0"/>
          </a:p>
        </p:txBody>
      </p:sp>
      <p:sp>
        <p:nvSpPr>
          <p:cNvPr id="3" name="Slide Number Placeholder 2"/>
          <p:cNvSpPr>
            <a:spLocks noGrp="1"/>
          </p:cNvSpPr>
          <p:nvPr>
            <p:ph type="sldNum" sz="quarter" idx="12"/>
          </p:nvPr>
        </p:nvSpPr>
        <p:spPr/>
        <p:txBody>
          <a:bodyPr/>
          <a:lstStyle/>
          <a:p>
            <a:fld id="{3F9B3A0C-4EB6-4C8C-95BC-CBDD074E636A}" type="slidenum">
              <a:rPr lang="fr-CA" smtClean="0"/>
              <a:pPr/>
              <a:t>43</a:t>
            </a:fld>
            <a:endParaRPr lang="fr-CA" dirty="0"/>
          </a:p>
        </p:txBody>
      </p:sp>
      <p:sp>
        <p:nvSpPr>
          <p:cNvPr id="5" name="TextBox 4"/>
          <p:cNvSpPr txBox="1"/>
          <p:nvPr/>
        </p:nvSpPr>
        <p:spPr>
          <a:xfrm>
            <a:off x="251520" y="1556792"/>
            <a:ext cx="8712968" cy="1938992"/>
          </a:xfrm>
          <a:prstGeom prst="rect">
            <a:avLst/>
          </a:prstGeom>
          <a:noFill/>
        </p:spPr>
        <p:txBody>
          <a:bodyPr wrap="square" rtlCol="0">
            <a:spAutoFit/>
          </a:bodyPr>
          <a:lstStyle/>
          <a:p>
            <a:pPr marL="342900" indent="-342900">
              <a:buFont typeface="Wingdings" charset="2"/>
              <a:buChar char="Ø"/>
            </a:pPr>
            <a:r>
              <a:rPr lang="fr-CA" sz="2400" b="1" dirty="0" smtClean="0"/>
              <a:t>Portée de la fiche: </a:t>
            </a:r>
            <a:r>
              <a:rPr lang="fr-CA" sz="1200" dirty="0"/>
              <a:t>Cette fiche s’applique aux activités suivantes entourant le nettoyage de vêtements, qui peut être réalisé à l’interne ou confié à un fournisseur externe</a:t>
            </a:r>
            <a:r>
              <a:rPr lang="fr-CA" sz="1200" dirty="0" smtClean="0"/>
              <a:t>. Elle </a:t>
            </a:r>
            <a:r>
              <a:rPr lang="fr-CA" sz="1200" dirty="0"/>
              <a:t>inclut les critères d’achat responsable pour :</a:t>
            </a:r>
          </a:p>
          <a:p>
            <a:pPr marL="342900" indent="-342900">
              <a:buFont typeface="Wingdings" charset="2"/>
              <a:buChar char="Ø"/>
            </a:pPr>
            <a:endParaRPr lang="fr-CA" sz="1200" dirty="0"/>
          </a:p>
          <a:p>
            <a:pPr marL="342900" indent="-342900">
              <a:buFont typeface="Wingdings" charset="2"/>
              <a:buChar char="Ø"/>
            </a:pPr>
            <a:r>
              <a:rPr lang="fr-CA" sz="1200" dirty="0"/>
              <a:t>Le choix des technologies de nettoyage</a:t>
            </a:r>
          </a:p>
          <a:p>
            <a:pPr marL="342900" indent="-342900">
              <a:buFont typeface="Wingdings" charset="2"/>
              <a:buChar char="Ø"/>
            </a:pPr>
            <a:r>
              <a:rPr lang="fr-CA" sz="1200" dirty="0"/>
              <a:t>Le choix d’un fournisseur de service</a:t>
            </a:r>
          </a:p>
          <a:p>
            <a:pPr marL="342900" indent="-342900">
              <a:buFont typeface="Wingdings" charset="2"/>
              <a:buChar char="Ø"/>
            </a:pPr>
            <a:r>
              <a:rPr lang="fr-CA" sz="1200" dirty="0"/>
              <a:t>Les détergents</a:t>
            </a:r>
          </a:p>
          <a:p>
            <a:pPr marL="342900" indent="-342900">
              <a:buFont typeface="Wingdings" charset="2"/>
              <a:buChar char="Ø"/>
            </a:pPr>
            <a:r>
              <a:rPr lang="fr-CA" sz="1200" dirty="0"/>
              <a:t>Les équipements de lavage et de séchage</a:t>
            </a:r>
            <a:endParaRPr lang="fr-CA" sz="3200" dirty="0"/>
          </a:p>
          <a:p>
            <a:r>
              <a:rPr lang="fr-CA" sz="2400" b="1" dirty="0" smtClean="0"/>
              <a:t> </a:t>
            </a:r>
            <a:endParaRPr lang="fr-CA" sz="2400" b="1" dirty="0"/>
          </a:p>
        </p:txBody>
      </p:sp>
      <p:sp>
        <p:nvSpPr>
          <p:cNvPr id="15" name="TextBox 14"/>
          <p:cNvSpPr txBox="1"/>
          <p:nvPr/>
        </p:nvSpPr>
        <p:spPr>
          <a:xfrm>
            <a:off x="251520" y="3111351"/>
            <a:ext cx="5827236" cy="461665"/>
          </a:xfrm>
          <a:prstGeom prst="rect">
            <a:avLst/>
          </a:prstGeom>
          <a:noFill/>
        </p:spPr>
        <p:txBody>
          <a:bodyPr wrap="none" rtlCol="0">
            <a:spAutoFit/>
          </a:bodyPr>
          <a:lstStyle/>
          <a:p>
            <a:pPr marL="342900" indent="-342900">
              <a:buFont typeface="Wingdings" charset="2"/>
              <a:buChar char="Ø"/>
            </a:pPr>
            <a:r>
              <a:rPr lang="fr-CA" sz="2400" b="1" dirty="0" smtClean="0"/>
              <a:t>Les enjeux (points chauds) du cycle de vie </a:t>
            </a:r>
            <a:endParaRPr lang="fr-CA" sz="2400" b="1" dirty="0"/>
          </a:p>
        </p:txBody>
      </p:sp>
      <p:pic>
        <p:nvPicPr>
          <p:cNvPr id="29" name="Picture 28" descr="Capture d’écran 2015-01-19 à 10.03.3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72008"/>
            <a:ext cx="1268760" cy="1268760"/>
          </a:xfrm>
          <a:prstGeom prst="rect">
            <a:avLst/>
          </a:prstGeom>
        </p:spPr>
      </p:pic>
      <p:sp>
        <p:nvSpPr>
          <p:cNvPr id="32" name="Explosion 2 31"/>
          <p:cNvSpPr/>
          <p:nvPr/>
        </p:nvSpPr>
        <p:spPr>
          <a:xfrm>
            <a:off x="5364088" y="5445224"/>
            <a:ext cx="720080" cy="720080"/>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pic>
        <p:nvPicPr>
          <p:cNvPr id="17" name="Picture 16" descr="Capture d’écran 2015-01-20 à 10.24.16.png"/>
          <p:cNvPicPr>
            <a:picLocks noChangeAspect="1"/>
          </p:cNvPicPr>
          <p:nvPr/>
        </p:nvPicPr>
        <p:blipFill rotWithShape="1">
          <a:blip r:embed="rId3" cstate="print">
            <a:extLst>
              <a:ext uri="{28A0092B-C50C-407E-A947-70E740481C1C}">
                <a14:useLocalDpi xmlns:a14="http://schemas.microsoft.com/office/drawing/2010/main" xmlns="" val="0"/>
              </a:ext>
            </a:extLst>
          </a:blip>
          <a:srcRect t="41795"/>
          <a:stretch/>
        </p:blipFill>
        <p:spPr>
          <a:xfrm>
            <a:off x="1115616" y="4437112"/>
            <a:ext cx="6788598" cy="1927944"/>
          </a:xfrm>
          <a:prstGeom prst="rect">
            <a:avLst/>
          </a:prstGeom>
        </p:spPr>
      </p:pic>
      <p:pic>
        <p:nvPicPr>
          <p:cNvPr id="33" name="Picture 32" descr="Capture d’écran 2015-01-20 à 10.24.16.png"/>
          <p:cNvPicPr>
            <a:picLocks noChangeAspect="1"/>
          </p:cNvPicPr>
          <p:nvPr/>
        </p:nvPicPr>
        <p:blipFill rotWithShape="1">
          <a:blip r:embed="rId3" cstate="print">
            <a:extLst>
              <a:ext uri="{28A0092B-C50C-407E-A947-70E740481C1C}">
                <a14:useLocalDpi xmlns:a14="http://schemas.microsoft.com/office/drawing/2010/main" xmlns="" val="0"/>
              </a:ext>
            </a:extLst>
          </a:blip>
          <a:srcRect b="72525"/>
          <a:stretch/>
        </p:blipFill>
        <p:spPr>
          <a:xfrm>
            <a:off x="1115616" y="3573016"/>
            <a:ext cx="6788598" cy="910084"/>
          </a:xfrm>
          <a:prstGeom prst="rect">
            <a:avLst/>
          </a:prstGeom>
        </p:spPr>
      </p:pic>
      <p:sp>
        <p:nvSpPr>
          <p:cNvPr id="31" name="Explosion 2 30"/>
          <p:cNvSpPr/>
          <p:nvPr/>
        </p:nvSpPr>
        <p:spPr>
          <a:xfrm>
            <a:off x="611560" y="4149080"/>
            <a:ext cx="720080" cy="720080"/>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
        <p:nvSpPr>
          <p:cNvPr id="34" name="Explosion 2 33"/>
          <p:cNvSpPr/>
          <p:nvPr/>
        </p:nvSpPr>
        <p:spPr>
          <a:xfrm>
            <a:off x="4716016" y="5301208"/>
            <a:ext cx="720080" cy="720080"/>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Tree>
    <p:extLst>
      <p:ext uri="{BB962C8B-B14F-4D97-AF65-F5344CB8AC3E}">
        <p14:creationId xmlns:p14="http://schemas.microsoft.com/office/powerpoint/2010/main" xmlns="" val="236543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32" grpId="0" animBg="1"/>
      <p:bldP spid="31" grpId="0" animBg="1"/>
      <p:bldP spid="3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a:buFont typeface="Wingdings" charset="2"/>
              <a:buChar char="Ø"/>
            </a:pPr>
            <a:r>
              <a:rPr lang="fr-CA" sz="2800" b="1" dirty="0"/>
              <a:t>Le saviez </a:t>
            </a:r>
            <a:r>
              <a:rPr lang="fr-CA" sz="2800" b="1" dirty="0" smtClean="0"/>
              <a:t>vous?</a:t>
            </a:r>
            <a:endParaRPr lang="fr-CA" sz="2800" b="1" dirty="0"/>
          </a:p>
          <a:p>
            <a:pPr marL="0" indent="0">
              <a:buNone/>
            </a:pPr>
            <a:r>
              <a:rPr lang="fr-CA" sz="2000" dirty="0"/>
              <a:t>On distingue trois types de technologie de nettoyage pour les vêtements :</a:t>
            </a:r>
          </a:p>
          <a:p>
            <a:r>
              <a:rPr lang="fr-CA" sz="1600" dirty="0"/>
              <a:t>Les systèmes de </a:t>
            </a:r>
            <a:r>
              <a:rPr lang="fr-CA" sz="1600" dirty="0">
                <a:solidFill>
                  <a:srgbClr val="FF0000"/>
                </a:solidFill>
              </a:rPr>
              <a:t>nettoyage à sec </a:t>
            </a:r>
            <a:r>
              <a:rPr lang="fr-CA" sz="1600" dirty="0"/>
              <a:t>traditionnels (« dry </a:t>
            </a:r>
            <a:r>
              <a:rPr lang="fr-CA" sz="1600" dirty="0" err="1"/>
              <a:t>cleaning</a:t>
            </a:r>
            <a:r>
              <a:rPr lang="fr-CA" sz="1600" dirty="0"/>
              <a:t> ») qui utilisent des produits chimiques, des hydrocarbures ou du silicone comme solvant. Le </a:t>
            </a:r>
            <a:r>
              <a:rPr lang="fr-CA" sz="1600" dirty="0" err="1"/>
              <a:t>perchloroéthylène</a:t>
            </a:r>
            <a:r>
              <a:rPr lang="fr-CA" sz="1600" dirty="0"/>
              <a:t>, également connu sous le nom de PERC, est le solvant chimique le plus commun de nettoyage à </a:t>
            </a:r>
            <a:r>
              <a:rPr lang="fr-CA" sz="1600" dirty="0" smtClean="0"/>
              <a:t>sec. Une </a:t>
            </a:r>
            <a:r>
              <a:rPr lang="fr-CA" sz="1600" dirty="0"/>
              <a:t>exposition au PERC (qui agit comme un composé organique volatil) en milieu de travail peut causer des dommages potentiels nuisibles à l’environnement et à la santé humaine, notamment sur le système nerveux central et de reproduction. Certains pays et États (p.ex. le Danemark, la France et la Californie) interdisent le PERC. </a:t>
            </a:r>
            <a:r>
              <a:rPr lang="fr-CA" sz="1600" dirty="0" smtClean="0"/>
              <a:t> Au Canada, une loi encadre son utilisation.</a:t>
            </a:r>
          </a:p>
          <a:p>
            <a:r>
              <a:rPr lang="fr-CA" sz="1600" dirty="0" smtClean="0"/>
              <a:t>Les </a:t>
            </a:r>
            <a:r>
              <a:rPr lang="fr-CA" sz="1600" dirty="0"/>
              <a:t>systèmes de </a:t>
            </a:r>
            <a:r>
              <a:rPr lang="fr-CA" sz="1600" dirty="0">
                <a:solidFill>
                  <a:srgbClr val="FF0000"/>
                </a:solidFill>
              </a:rPr>
              <a:t>nettoyage à l’eau </a:t>
            </a:r>
            <a:r>
              <a:rPr lang="fr-CA" sz="1600" dirty="0"/>
              <a:t>(« </a:t>
            </a:r>
            <a:r>
              <a:rPr lang="fr-CA" sz="1600" dirty="0" err="1"/>
              <a:t>wet</a:t>
            </a:r>
            <a:r>
              <a:rPr lang="fr-CA" sz="1600" dirty="0"/>
              <a:t> </a:t>
            </a:r>
            <a:r>
              <a:rPr lang="fr-CA" sz="1600" dirty="0" err="1"/>
              <a:t>cleaning</a:t>
            </a:r>
            <a:r>
              <a:rPr lang="fr-CA" sz="1600" dirty="0"/>
              <a:t> ») qui ont recours à l’eau (habituellement sous forme de vapeur) comme solvant ainsi qu’à un </a:t>
            </a:r>
            <a:r>
              <a:rPr lang="fr-CA" sz="1600" dirty="0" smtClean="0"/>
              <a:t>détergent. Ces systèmes sont ceux qui causent le moins d’impacts sur la santé humaine et sur l’environnement.</a:t>
            </a:r>
            <a:r>
              <a:rPr lang="fr-CA" sz="1600" dirty="0"/>
              <a:t> </a:t>
            </a:r>
          </a:p>
          <a:p>
            <a:r>
              <a:rPr lang="fr-CA" sz="1600" dirty="0"/>
              <a:t>Les systèmes </a:t>
            </a:r>
            <a:r>
              <a:rPr lang="fr-CA" sz="1600" dirty="0">
                <a:solidFill>
                  <a:srgbClr val="FF0000"/>
                </a:solidFill>
              </a:rPr>
              <a:t>à base de CO2, </a:t>
            </a:r>
            <a:r>
              <a:rPr lang="fr-CA" sz="1600" dirty="0"/>
              <a:t>qui reposent sur le CO2 liquide comme solvant ainsi qu’à un détergent. Ce système ne produit pas de déchet dangereux et permet d’éviter le recours aux solvants problématiques comme le PERC utilisé lors d’un nettoyage à sec. </a:t>
            </a:r>
            <a:endParaRPr lang="fr-CA" sz="2400" dirty="0"/>
          </a:p>
        </p:txBody>
      </p:sp>
      <p:sp>
        <p:nvSpPr>
          <p:cNvPr id="3" name="Slide Number Placeholder 2"/>
          <p:cNvSpPr>
            <a:spLocks noGrp="1"/>
          </p:cNvSpPr>
          <p:nvPr>
            <p:ph type="sldNum" sz="quarter" idx="12"/>
          </p:nvPr>
        </p:nvSpPr>
        <p:spPr/>
        <p:txBody>
          <a:bodyPr/>
          <a:lstStyle/>
          <a:p>
            <a:fld id="{3F9B3A0C-4EB6-4C8C-95BC-CBDD074E636A}" type="slidenum">
              <a:rPr lang="fr-CA" smtClean="0"/>
              <a:pPr/>
              <a:t>44</a:t>
            </a:fld>
            <a:endParaRPr lang="fr-CA" dirty="0"/>
          </a:p>
        </p:txBody>
      </p:sp>
      <p:sp>
        <p:nvSpPr>
          <p:cNvPr id="7" name="Title 1"/>
          <p:cNvSpPr>
            <a:spLocks noGrp="1"/>
          </p:cNvSpPr>
          <p:nvPr>
            <p:ph type="title"/>
          </p:nvPr>
        </p:nvSpPr>
        <p:spPr>
          <a:xfrm>
            <a:off x="251520" y="188640"/>
            <a:ext cx="8229600" cy="1143000"/>
          </a:xfrm>
        </p:spPr>
        <p:txBody>
          <a:bodyPr/>
          <a:lstStyle/>
          <a:p>
            <a:pPr algn="ctr"/>
            <a:r>
              <a:rPr lang="fr-CA" dirty="0" smtClean="0"/>
              <a:t>6 – Nettoyage de vêtement</a:t>
            </a:r>
            <a:endParaRPr lang="fr-CA" dirty="0"/>
          </a:p>
        </p:txBody>
      </p:sp>
      <p:pic>
        <p:nvPicPr>
          <p:cNvPr id="8" name="Picture 7" descr="Capture d’écran 2015-01-19 à 10.03.3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72008"/>
            <a:ext cx="1268760" cy="1268760"/>
          </a:xfrm>
          <a:prstGeom prst="rect">
            <a:avLst/>
          </a:prstGeom>
        </p:spPr>
      </p:pic>
      <p:sp>
        <p:nvSpPr>
          <p:cNvPr id="4" name="TextBox 3"/>
          <p:cNvSpPr txBox="1"/>
          <p:nvPr/>
        </p:nvSpPr>
        <p:spPr>
          <a:xfrm>
            <a:off x="8481865" y="4077072"/>
            <a:ext cx="662135" cy="769441"/>
          </a:xfrm>
          <a:prstGeom prst="rect">
            <a:avLst/>
          </a:prstGeom>
          <a:noFill/>
        </p:spPr>
        <p:txBody>
          <a:bodyPr wrap="none" rtlCol="0">
            <a:spAutoFit/>
          </a:bodyPr>
          <a:lstStyle/>
          <a:p>
            <a:r>
              <a:rPr lang="fr-CA" sz="4400" dirty="0" smtClean="0">
                <a:solidFill>
                  <a:srgbClr val="5AA245"/>
                </a:solidFill>
                <a:latin typeface="Zapf Dingbats"/>
                <a:ea typeface="Zapf Dingbats"/>
                <a:cs typeface="Zapf Dingbats"/>
                <a:sym typeface="Zapf Dingbats"/>
              </a:rPr>
              <a:t>✔</a:t>
            </a:r>
            <a:endParaRPr lang="fr-CA" sz="4400" dirty="0">
              <a:solidFill>
                <a:srgbClr val="5AA245"/>
              </a:solidFill>
            </a:endParaRPr>
          </a:p>
        </p:txBody>
      </p:sp>
    </p:spTree>
    <p:extLst>
      <p:ext uri="{BB962C8B-B14F-4D97-AF65-F5344CB8AC3E}">
        <p14:creationId xmlns:p14="http://schemas.microsoft.com/office/powerpoint/2010/main" xmlns="" val="36456322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45</a:t>
            </a:fld>
            <a:endParaRPr lang="fr-CA" dirty="0"/>
          </a:p>
        </p:txBody>
      </p:sp>
      <p:sp>
        <p:nvSpPr>
          <p:cNvPr id="5" name="TextBox 4"/>
          <p:cNvSpPr txBox="1"/>
          <p:nvPr/>
        </p:nvSpPr>
        <p:spPr>
          <a:xfrm>
            <a:off x="251520" y="1556792"/>
            <a:ext cx="8136904" cy="4124206"/>
          </a:xfrm>
          <a:prstGeom prst="rect">
            <a:avLst/>
          </a:prstGeom>
          <a:noFill/>
        </p:spPr>
        <p:txBody>
          <a:bodyPr wrap="square" rtlCol="0">
            <a:spAutoFit/>
          </a:bodyPr>
          <a:lstStyle/>
          <a:p>
            <a:pPr marL="342900" indent="-342900">
              <a:buFont typeface="Wingdings" charset="2"/>
              <a:buChar char="Ø"/>
            </a:pPr>
            <a:r>
              <a:rPr lang="fr-CA" sz="2400" b="1" dirty="0" smtClean="0"/>
              <a:t>Avant d’acheter:</a:t>
            </a:r>
          </a:p>
          <a:p>
            <a:r>
              <a:rPr lang="fr-CA" sz="2000" dirty="0"/>
              <a:t>Des informations et bonnes pratiques pour réduire les impact des </a:t>
            </a:r>
            <a:r>
              <a:rPr lang="fr-CA" sz="2000" dirty="0" smtClean="0"/>
              <a:t>achats</a:t>
            </a:r>
            <a:endParaRPr lang="fr-CA" sz="2000" b="1" dirty="0"/>
          </a:p>
          <a:p>
            <a:endParaRPr lang="fr-CA" sz="3200" dirty="0"/>
          </a:p>
          <a:p>
            <a:pPr marL="457200" indent="-457200">
              <a:buFont typeface="+mj-lt"/>
              <a:buAutoNum type="arabicPeriod"/>
            </a:pPr>
            <a:r>
              <a:rPr lang="fr-CA" b="1" dirty="0" smtClean="0"/>
              <a:t>Comment repenser le besoin?</a:t>
            </a:r>
          </a:p>
          <a:p>
            <a:pPr marL="914400" lvl="1" indent="-457200">
              <a:buFont typeface="Wingdings" charset="2"/>
              <a:buChar char="Ø"/>
            </a:pPr>
            <a:r>
              <a:rPr lang="fr-CA" dirty="0" smtClean="0"/>
              <a:t>Utiliser </a:t>
            </a:r>
            <a:r>
              <a:rPr lang="fr-CA" dirty="0"/>
              <a:t>des vêtements qui ne nécessitent pas de nettoyage à </a:t>
            </a:r>
            <a:r>
              <a:rPr lang="fr-CA" dirty="0" smtClean="0"/>
              <a:t>sec</a:t>
            </a:r>
            <a:endParaRPr lang="fr-CA" dirty="0"/>
          </a:p>
          <a:p>
            <a:pPr marL="914400" lvl="1" indent="-457200">
              <a:buFont typeface="Wingdings" charset="2"/>
              <a:buChar char="Ø"/>
            </a:pPr>
            <a:r>
              <a:rPr lang="fr-CA" dirty="0"/>
              <a:t>S’assurer de bien suivre les directives d’entretien recommandées par les manufacturiers de vêtements</a:t>
            </a:r>
          </a:p>
          <a:p>
            <a:pPr marL="914400" lvl="1" indent="-457200">
              <a:buFont typeface="Wingdings" charset="2"/>
              <a:buChar char="Ø"/>
            </a:pPr>
            <a:r>
              <a:rPr lang="fr-CA" dirty="0"/>
              <a:t>Réduire les fréquences de nettoyage tout en respectant les normes d’hygiène et de santé. </a:t>
            </a:r>
          </a:p>
          <a:p>
            <a:pPr marL="914400" lvl="1" indent="-457200">
              <a:buFont typeface="Wingdings" charset="2"/>
              <a:buChar char="Ø"/>
            </a:pPr>
            <a:r>
              <a:rPr lang="fr-CA" dirty="0"/>
              <a:t>Optimiser les fréquences de cueillettes des vêtements pour diminuer les impacts du transport</a:t>
            </a:r>
          </a:p>
          <a:p>
            <a:pPr marL="914400" lvl="1" indent="-457200">
              <a:buFont typeface="Wingdings" charset="2"/>
              <a:buChar char="Ø"/>
            </a:pPr>
            <a:r>
              <a:rPr lang="fr-CA" dirty="0"/>
              <a:t>Opter pour des vêtements durables, résistants au lavage</a:t>
            </a:r>
            <a:endParaRPr lang="fr-CA" sz="2400" dirty="0" smtClean="0"/>
          </a:p>
          <a:p>
            <a:endParaRPr lang="fr-CA" sz="2400" b="1" dirty="0"/>
          </a:p>
        </p:txBody>
      </p:sp>
      <p:sp>
        <p:nvSpPr>
          <p:cNvPr id="11" name="Title 1"/>
          <p:cNvSpPr>
            <a:spLocks noGrp="1"/>
          </p:cNvSpPr>
          <p:nvPr>
            <p:ph type="title"/>
          </p:nvPr>
        </p:nvSpPr>
        <p:spPr>
          <a:xfrm>
            <a:off x="251520" y="188640"/>
            <a:ext cx="8229600" cy="1143000"/>
          </a:xfrm>
        </p:spPr>
        <p:txBody>
          <a:bodyPr/>
          <a:lstStyle/>
          <a:p>
            <a:pPr algn="ctr"/>
            <a:r>
              <a:rPr lang="fr-CA" dirty="0" smtClean="0"/>
              <a:t>6 – Nettoyage de vêtement</a:t>
            </a:r>
            <a:endParaRPr lang="fr-CA" dirty="0"/>
          </a:p>
        </p:txBody>
      </p:sp>
      <p:pic>
        <p:nvPicPr>
          <p:cNvPr id="12" name="Picture 11" descr="Capture d’écran 2015-01-19 à 10.03.3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72008"/>
            <a:ext cx="1268760" cy="1268760"/>
          </a:xfrm>
          <a:prstGeom prst="rect">
            <a:avLst/>
          </a:prstGeom>
        </p:spPr>
      </p:pic>
    </p:spTree>
    <p:extLst>
      <p:ext uri="{BB962C8B-B14F-4D97-AF65-F5344CB8AC3E}">
        <p14:creationId xmlns:p14="http://schemas.microsoft.com/office/powerpoint/2010/main" xmlns="" val="261007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46</a:t>
            </a:fld>
            <a:endParaRPr lang="fr-CA" dirty="0"/>
          </a:p>
        </p:txBody>
      </p:sp>
      <p:sp>
        <p:nvSpPr>
          <p:cNvPr id="5" name="TextBox 4"/>
          <p:cNvSpPr txBox="1"/>
          <p:nvPr/>
        </p:nvSpPr>
        <p:spPr>
          <a:xfrm>
            <a:off x="251520" y="1508005"/>
            <a:ext cx="8892480" cy="461665"/>
          </a:xfrm>
          <a:prstGeom prst="rect">
            <a:avLst/>
          </a:prstGeom>
          <a:noFill/>
        </p:spPr>
        <p:txBody>
          <a:bodyPr wrap="square" rtlCol="0">
            <a:spAutoFit/>
          </a:bodyPr>
          <a:lstStyle/>
          <a:p>
            <a:pPr marL="342900" indent="-342900">
              <a:buFont typeface="Wingdings" charset="2"/>
              <a:buChar char="Ø"/>
            </a:pPr>
            <a:r>
              <a:rPr lang="fr-CA" sz="2400" b="1" dirty="0" smtClean="0"/>
              <a:t>Les bonnes  pratiques 3RV</a:t>
            </a:r>
          </a:p>
        </p:txBody>
      </p:sp>
      <p:sp>
        <p:nvSpPr>
          <p:cNvPr id="8" name="Title 1"/>
          <p:cNvSpPr>
            <a:spLocks noGrp="1"/>
          </p:cNvSpPr>
          <p:nvPr>
            <p:ph type="title"/>
          </p:nvPr>
        </p:nvSpPr>
        <p:spPr>
          <a:xfrm>
            <a:off x="251520" y="188640"/>
            <a:ext cx="8229600" cy="1143000"/>
          </a:xfrm>
        </p:spPr>
        <p:txBody>
          <a:bodyPr/>
          <a:lstStyle/>
          <a:p>
            <a:pPr algn="ctr"/>
            <a:r>
              <a:rPr lang="fr-CA" dirty="0" smtClean="0"/>
              <a:t>6 – Nettoyage de vêtement</a:t>
            </a:r>
            <a:endParaRPr lang="fr-CA" dirty="0"/>
          </a:p>
        </p:txBody>
      </p:sp>
      <p:pic>
        <p:nvPicPr>
          <p:cNvPr id="11" name="Picture 10" descr="Capture d’écran 2015-01-19 à 10.03.3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72008"/>
            <a:ext cx="1268760" cy="1268760"/>
          </a:xfrm>
          <a:prstGeom prst="rect">
            <a:avLst/>
          </a:prstGeom>
        </p:spPr>
      </p:pic>
      <p:pic>
        <p:nvPicPr>
          <p:cNvPr id="6" name="Picture 5" descr="Capture d’écran 2015-01-20 à 11.43.1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59632" y="2060848"/>
            <a:ext cx="7056784" cy="3959156"/>
          </a:xfrm>
          <a:prstGeom prst="rect">
            <a:avLst/>
          </a:prstGeom>
        </p:spPr>
      </p:pic>
    </p:spTree>
    <p:extLst>
      <p:ext uri="{BB962C8B-B14F-4D97-AF65-F5344CB8AC3E}">
        <p14:creationId xmlns:p14="http://schemas.microsoft.com/office/powerpoint/2010/main" xmlns="" val="1830330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47</a:t>
            </a:fld>
            <a:endParaRPr lang="fr-CA" dirty="0"/>
          </a:p>
        </p:txBody>
      </p:sp>
      <p:sp>
        <p:nvSpPr>
          <p:cNvPr id="7" name="TextBox 6"/>
          <p:cNvSpPr txBox="1"/>
          <p:nvPr/>
        </p:nvSpPr>
        <p:spPr>
          <a:xfrm>
            <a:off x="251520" y="1412776"/>
            <a:ext cx="2304256" cy="1938992"/>
          </a:xfrm>
          <a:prstGeom prst="rect">
            <a:avLst/>
          </a:prstGeom>
          <a:noFill/>
        </p:spPr>
        <p:txBody>
          <a:bodyPr wrap="square" rtlCol="0">
            <a:spAutoFit/>
          </a:bodyPr>
          <a:lstStyle/>
          <a:p>
            <a:pPr marL="285750" indent="-285750">
              <a:buFont typeface="Wingdings" charset="2"/>
              <a:buChar char="Ø"/>
            </a:pPr>
            <a:r>
              <a:rPr lang="fr-CA" sz="2400" b="1" dirty="0"/>
              <a:t>Critères d’achats responsables – </a:t>
            </a:r>
            <a:r>
              <a:rPr lang="fr-CA" sz="2400" b="1" dirty="0" smtClean="0">
                <a:solidFill>
                  <a:srgbClr val="FF0000"/>
                </a:solidFill>
              </a:rPr>
              <a:t>Prioritaires</a:t>
            </a:r>
            <a:endParaRPr lang="fr-CA" sz="2400" b="1" dirty="0">
              <a:solidFill>
                <a:srgbClr val="FF0000"/>
              </a:solidFill>
            </a:endParaRPr>
          </a:p>
          <a:p>
            <a:pPr marL="285750" indent="-285750">
              <a:buFont typeface="Wingdings" charset="2"/>
              <a:buChar char="Ø"/>
            </a:pPr>
            <a:endParaRPr lang="fr-CA" sz="2400" dirty="0"/>
          </a:p>
        </p:txBody>
      </p:sp>
      <p:sp>
        <p:nvSpPr>
          <p:cNvPr id="10" name="Title 1"/>
          <p:cNvSpPr>
            <a:spLocks noGrp="1"/>
          </p:cNvSpPr>
          <p:nvPr>
            <p:ph type="title"/>
          </p:nvPr>
        </p:nvSpPr>
        <p:spPr>
          <a:xfrm>
            <a:off x="251520" y="188640"/>
            <a:ext cx="8229600" cy="1143000"/>
          </a:xfrm>
        </p:spPr>
        <p:txBody>
          <a:bodyPr/>
          <a:lstStyle/>
          <a:p>
            <a:pPr algn="ctr"/>
            <a:r>
              <a:rPr lang="fr-CA" dirty="0" smtClean="0"/>
              <a:t>6 – Nettoyage de vêtement</a:t>
            </a:r>
            <a:endParaRPr lang="fr-CA" dirty="0"/>
          </a:p>
        </p:txBody>
      </p:sp>
      <p:pic>
        <p:nvPicPr>
          <p:cNvPr id="11" name="Picture 10" descr="Capture d’écran 2015-01-19 à 10.03.3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668344" y="72008"/>
            <a:ext cx="1268760" cy="1268760"/>
          </a:xfrm>
          <a:prstGeom prst="rect">
            <a:avLst/>
          </a:prstGeom>
        </p:spPr>
      </p:pic>
      <p:pic>
        <p:nvPicPr>
          <p:cNvPr id="2" name="Picture 1" descr="Capture d’écran 2015-01-20 à 11.44.09.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11760" y="1556792"/>
            <a:ext cx="5904656" cy="4712447"/>
          </a:xfrm>
          <a:prstGeom prst="rect">
            <a:avLst/>
          </a:prstGeom>
        </p:spPr>
      </p:pic>
      <p:pic>
        <p:nvPicPr>
          <p:cNvPr id="12" name="Picture 11" descr="Capture d’écran 2015-01-07 à 16.39.36.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740352" y="5157192"/>
            <a:ext cx="518828" cy="515369"/>
          </a:xfrm>
          <a:prstGeom prst="rect">
            <a:avLst/>
          </a:prstGeom>
        </p:spPr>
      </p:pic>
      <p:pic>
        <p:nvPicPr>
          <p:cNvPr id="13" name="Picture 12" descr="Capture d’écran 2015-01-07 à 16.39.33.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740352" y="5805264"/>
            <a:ext cx="608200" cy="504056"/>
          </a:xfrm>
          <a:prstGeom prst="rect">
            <a:avLst/>
          </a:prstGeom>
        </p:spPr>
      </p:pic>
      <p:pic>
        <p:nvPicPr>
          <p:cNvPr id="14" name="Picture 13" descr="Capture d’écran 2015-01-07 à 16.39.25.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294286" y="4581128"/>
            <a:ext cx="633690" cy="1405553"/>
          </a:xfrm>
          <a:prstGeom prst="rect">
            <a:avLst/>
          </a:prstGeom>
        </p:spPr>
      </p:pic>
    </p:spTree>
    <p:extLst>
      <p:ext uri="{BB962C8B-B14F-4D97-AF65-F5344CB8AC3E}">
        <p14:creationId xmlns:p14="http://schemas.microsoft.com/office/powerpoint/2010/main" xmlns="" val="1751577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48</a:t>
            </a:fld>
            <a:endParaRPr lang="fr-CA" dirty="0"/>
          </a:p>
        </p:txBody>
      </p:sp>
      <p:pic>
        <p:nvPicPr>
          <p:cNvPr id="6" name="Picture 5" descr="Capture d’écran 2015-01-19 à 11.09.4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87824" y="1484784"/>
            <a:ext cx="5158358" cy="4851920"/>
          </a:xfrm>
          <a:prstGeom prst="rect">
            <a:avLst/>
          </a:prstGeom>
        </p:spPr>
      </p:pic>
      <p:sp>
        <p:nvSpPr>
          <p:cNvPr id="9" name="Title 1"/>
          <p:cNvSpPr>
            <a:spLocks noGrp="1"/>
          </p:cNvSpPr>
          <p:nvPr>
            <p:ph type="title"/>
          </p:nvPr>
        </p:nvSpPr>
        <p:spPr>
          <a:xfrm>
            <a:off x="251520" y="188640"/>
            <a:ext cx="8229600" cy="1143000"/>
          </a:xfrm>
        </p:spPr>
        <p:txBody>
          <a:bodyPr/>
          <a:lstStyle/>
          <a:p>
            <a:pPr algn="ctr"/>
            <a:r>
              <a:rPr lang="fr-CA" dirty="0" smtClean="0"/>
              <a:t>6 – Nettoyage de vêtement</a:t>
            </a:r>
            <a:endParaRPr lang="fr-CA" dirty="0"/>
          </a:p>
        </p:txBody>
      </p:sp>
      <p:pic>
        <p:nvPicPr>
          <p:cNvPr id="10" name="Picture 9" descr="Capture d’écran 2015-01-19 à 10.03.3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72008"/>
            <a:ext cx="1268760" cy="1268760"/>
          </a:xfrm>
          <a:prstGeom prst="rect">
            <a:avLst/>
          </a:prstGeom>
        </p:spPr>
      </p:pic>
      <p:sp>
        <p:nvSpPr>
          <p:cNvPr id="11" name="TextBox 10"/>
          <p:cNvSpPr txBox="1"/>
          <p:nvPr/>
        </p:nvSpPr>
        <p:spPr>
          <a:xfrm>
            <a:off x="251520" y="1412776"/>
            <a:ext cx="2304256" cy="1938992"/>
          </a:xfrm>
          <a:prstGeom prst="rect">
            <a:avLst/>
          </a:prstGeom>
          <a:noFill/>
        </p:spPr>
        <p:txBody>
          <a:bodyPr wrap="square" rtlCol="0">
            <a:spAutoFit/>
          </a:bodyPr>
          <a:lstStyle/>
          <a:p>
            <a:pPr marL="285750" indent="-285750">
              <a:buFont typeface="Wingdings" charset="2"/>
              <a:buChar char="Ø"/>
            </a:pPr>
            <a:r>
              <a:rPr lang="fr-CA" sz="2400" b="1" dirty="0"/>
              <a:t>Critères d’achats responsables – </a:t>
            </a:r>
            <a:r>
              <a:rPr lang="fr-CA" sz="2400" b="1" dirty="0" smtClean="0">
                <a:solidFill>
                  <a:srgbClr val="FF0000"/>
                </a:solidFill>
              </a:rPr>
              <a:t>Prioritaires</a:t>
            </a:r>
            <a:endParaRPr lang="fr-CA" sz="2400" b="1" dirty="0">
              <a:solidFill>
                <a:srgbClr val="FF0000"/>
              </a:solidFill>
            </a:endParaRPr>
          </a:p>
          <a:p>
            <a:pPr marL="285750" indent="-285750">
              <a:buFont typeface="Wingdings" charset="2"/>
              <a:buChar char="Ø"/>
            </a:pPr>
            <a:endParaRPr lang="fr-CA" sz="2400" dirty="0"/>
          </a:p>
        </p:txBody>
      </p:sp>
      <p:pic>
        <p:nvPicPr>
          <p:cNvPr id="12" name="Picture 11" descr="Capture d’écran 2015-01-20 à 11.46.15.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034432" y="1844824"/>
            <a:ext cx="5112568" cy="4968552"/>
          </a:xfrm>
          <a:prstGeom prst="rect">
            <a:avLst/>
          </a:prstGeom>
        </p:spPr>
      </p:pic>
      <p:pic>
        <p:nvPicPr>
          <p:cNvPr id="13" name="Picture 12" descr="Capture d’écran 2015-01-19 à 11.21.29.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44408" y="2636912"/>
            <a:ext cx="777359" cy="720080"/>
          </a:xfrm>
          <a:prstGeom prst="rect">
            <a:avLst/>
          </a:prstGeom>
        </p:spPr>
      </p:pic>
    </p:spTree>
    <p:extLst>
      <p:ext uri="{BB962C8B-B14F-4D97-AF65-F5344CB8AC3E}">
        <p14:creationId xmlns:p14="http://schemas.microsoft.com/office/powerpoint/2010/main" xmlns="" val="17818430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49</a:t>
            </a:fld>
            <a:endParaRPr lang="fr-CA" dirty="0"/>
          </a:p>
        </p:txBody>
      </p:sp>
      <p:pic>
        <p:nvPicPr>
          <p:cNvPr id="6" name="Picture 5" descr="Capture d’écran 2015-01-19 à 11.09.40.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75856" y="1484784"/>
            <a:ext cx="5158358" cy="4851920"/>
          </a:xfrm>
          <a:prstGeom prst="rect">
            <a:avLst/>
          </a:prstGeom>
        </p:spPr>
      </p:pic>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Additionnels</a:t>
            </a:r>
            <a:endParaRPr lang="fr-CA" sz="2800" b="1" dirty="0">
              <a:solidFill>
                <a:srgbClr val="FF0000"/>
              </a:solidFill>
            </a:endParaRPr>
          </a:p>
          <a:p>
            <a:pPr marL="285750" indent="-285750">
              <a:buFont typeface="Wingdings" charset="2"/>
              <a:buChar char="Ø"/>
            </a:pPr>
            <a:endParaRPr lang="fr-CA" sz="2800" dirty="0"/>
          </a:p>
        </p:txBody>
      </p:sp>
      <p:sp>
        <p:nvSpPr>
          <p:cNvPr id="8" name="Title 1"/>
          <p:cNvSpPr>
            <a:spLocks noGrp="1"/>
          </p:cNvSpPr>
          <p:nvPr>
            <p:ph type="title"/>
          </p:nvPr>
        </p:nvSpPr>
        <p:spPr>
          <a:xfrm>
            <a:off x="251520" y="188640"/>
            <a:ext cx="8229600" cy="1143000"/>
          </a:xfrm>
        </p:spPr>
        <p:txBody>
          <a:bodyPr/>
          <a:lstStyle/>
          <a:p>
            <a:pPr algn="ctr"/>
            <a:r>
              <a:rPr lang="fr-CA" dirty="0" smtClean="0"/>
              <a:t>6 – Nettoyage de vêtement</a:t>
            </a:r>
            <a:endParaRPr lang="fr-CA" dirty="0"/>
          </a:p>
        </p:txBody>
      </p:sp>
      <p:pic>
        <p:nvPicPr>
          <p:cNvPr id="9" name="Picture 8" descr="Capture d’écran 2015-01-19 à 10.03.3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72008"/>
            <a:ext cx="1268760" cy="1268760"/>
          </a:xfrm>
          <a:prstGeom prst="rect">
            <a:avLst/>
          </a:prstGeom>
        </p:spPr>
      </p:pic>
      <p:pic>
        <p:nvPicPr>
          <p:cNvPr id="10" name="Picture 9" descr="Capture d’écran 2015-01-20 à 11.53.13.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772815"/>
            <a:ext cx="5112568" cy="5058951"/>
          </a:xfrm>
          <a:prstGeom prst="rect">
            <a:avLst/>
          </a:prstGeom>
        </p:spPr>
      </p:pic>
    </p:spTree>
    <p:extLst>
      <p:ext uri="{BB962C8B-B14F-4D97-AF65-F5344CB8AC3E}">
        <p14:creationId xmlns:p14="http://schemas.microsoft.com/office/powerpoint/2010/main" xmlns="" val="234287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a:buFont typeface="Wingdings" charset="2"/>
              <a:buChar char="Ø"/>
            </a:pPr>
            <a:r>
              <a:rPr lang="fr-CA" dirty="0" smtClean="0"/>
              <a:t>Le Saviez-vous?</a:t>
            </a:r>
          </a:p>
          <a:p>
            <a:endParaRPr lang="fr-CA" dirty="0"/>
          </a:p>
          <a:p>
            <a:r>
              <a:rPr lang="fr-CA" sz="2000" dirty="0"/>
              <a:t>95 % des pesticides utilisés pour les pelouses sont considérés comme des </a:t>
            </a:r>
            <a:r>
              <a:rPr lang="fr-CA" sz="2000" dirty="0">
                <a:solidFill>
                  <a:srgbClr val="FF0000"/>
                </a:solidFill>
              </a:rPr>
              <a:t>produits potentiellement </a:t>
            </a:r>
            <a:r>
              <a:rPr lang="fr-CA" sz="2000" dirty="0" smtClean="0">
                <a:solidFill>
                  <a:srgbClr val="FF0000"/>
                </a:solidFill>
              </a:rPr>
              <a:t>cancérigènes</a:t>
            </a:r>
            <a:r>
              <a:rPr lang="fr-CA" sz="2000" dirty="0">
                <a:solidFill>
                  <a:srgbClr val="FF0000"/>
                </a:solidFill>
              </a:rPr>
              <a:t> </a:t>
            </a:r>
            <a:r>
              <a:rPr lang="fr-CA" sz="2000" dirty="0" smtClean="0"/>
              <a:t>(US EPA)</a:t>
            </a:r>
          </a:p>
          <a:p>
            <a:r>
              <a:rPr lang="fr-CA" sz="2000" dirty="0" smtClean="0"/>
              <a:t>Une</a:t>
            </a:r>
            <a:r>
              <a:rPr lang="fr-CA" sz="2000" dirty="0"/>
              <a:t> heure d'utilisation d'une tondeuse à essence pollue autant qu'une voiture qui parcourt 550 </a:t>
            </a:r>
            <a:r>
              <a:rPr lang="fr-CA" sz="2000" dirty="0" smtClean="0"/>
              <a:t>km (Env. Can.)</a:t>
            </a:r>
          </a:p>
          <a:p>
            <a:r>
              <a:rPr lang="fr-CA" sz="2000" dirty="0"/>
              <a:t>L’organisme de certification français </a:t>
            </a:r>
            <a:r>
              <a:rPr lang="fr-CA" sz="2000" dirty="0" err="1"/>
              <a:t>Ecocert</a:t>
            </a:r>
            <a:r>
              <a:rPr lang="fr-CA" sz="2000" dirty="0"/>
              <a:t> propose une certification nommée </a:t>
            </a:r>
            <a:r>
              <a:rPr lang="fr-CA" sz="2000" dirty="0">
                <a:solidFill>
                  <a:srgbClr val="FF0000"/>
                </a:solidFill>
              </a:rPr>
              <a:t>ÈVE</a:t>
            </a:r>
            <a:r>
              <a:rPr lang="fr-CA" sz="2000" dirty="0"/>
              <a:t>® qui encadre les pratiques responsables de gestion et d’entretien des espaces verts</a:t>
            </a:r>
            <a:r>
              <a:rPr lang="fr-CA" sz="2000" dirty="0" smtClean="0"/>
              <a:t>.</a:t>
            </a:r>
          </a:p>
          <a:p>
            <a:r>
              <a:rPr lang="fr-CA" sz="2000" dirty="0" smtClean="0"/>
              <a:t>En </a:t>
            </a:r>
            <a:r>
              <a:rPr lang="fr-CA" sz="2000" dirty="0"/>
              <a:t>milieu urbain, les espaces verts et aménagements paysagers sont un moyen de lutte efficace contre les </a:t>
            </a:r>
            <a:r>
              <a:rPr lang="fr-CA" sz="2000" dirty="0">
                <a:solidFill>
                  <a:srgbClr val="FF0000"/>
                </a:solidFill>
              </a:rPr>
              <a:t>îlots de chaleur</a:t>
            </a:r>
            <a:r>
              <a:rPr lang="fr-CA" sz="2000" dirty="0"/>
              <a:t>. </a:t>
            </a:r>
          </a:p>
        </p:txBody>
      </p:sp>
      <p:sp>
        <p:nvSpPr>
          <p:cNvPr id="3" name="Slide Number Placeholder 2"/>
          <p:cNvSpPr>
            <a:spLocks noGrp="1"/>
          </p:cNvSpPr>
          <p:nvPr>
            <p:ph type="sldNum" sz="quarter" idx="12"/>
          </p:nvPr>
        </p:nvSpPr>
        <p:spPr/>
        <p:txBody>
          <a:bodyPr/>
          <a:lstStyle/>
          <a:p>
            <a:fld id="{3F9B3A0C-4EB6-4C8C-95BC-CBDD074E636A}" type="slidenum">
              <a:rPr lang="fr-CA" smtClean="0"/>
              <a:pPr/>
              <a:t>5</a:t>
            </a:fld>
            <a:endParaRPr lang="fr-CA" dirty="0"/>
          </a:p>
        </p:txBody>
      </p:sp>
      <p:sp>
        <p:nvSpPr>
          <p:cNvPr id="9" name="Title 1"/>
          <p:cNvSpPr>
            <a:spLocks noGrp="1"/>
          </p:cNvSpPr>
          <p:nvPr>
            <p:ph type="title"/>
          </p:nvPr>
        </p:nvSpPr>
        <p:spPr/>
        <p:txBody>
          <a:bodyPr/>
          <a:lstStyle/>
          <a:p>
            <a:r>
              <a:rPr lang="fr-CA" dirty="0" smtClean="0"/>
              <a:t>1- Aménagement et entretien paysager</a:t>
            </a:r>
            <a:endParaRPr lang="fr-CA" dirty="0"/>
          </a:p>
        </p:txBody>
      </p:sp>
      <p:pic>
        <p:nvPicPr>
          <p:cNvPr id="10" name="Picture 9"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spTree>
    <p:extLst>
      <p:ext uri="{BB962C8B-B14F-4D97-AF65-F5344CB8AC3E}">
        <p14:creationId xmlns:p14="http://schemas.microsoft.com/office/powerpoint/2010/main" xmlns="" val="4788006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50</a:t>
            </a:fld>
            <a:endParaRPr lang="fr-CA" dirty="0"/>
          </a:p>
        </p:txBody>
      </p:sp>
      <p:pic>
        <p:nvPicPr>
          <p:cNvPr id="6" name="Picture 5" descr="Capture d’écran 2015-01-19 à 11.09.40.png"/>
          <p:cNvPicPr>
            <a:picLocks noChangeAspect="1"/>
          </p:cNvPicPr>
          <p:nvPr/>
        </p:nvPicPr>
        <p:blipFill rotWithShape="1">
          <a:blip r:embed="rId2" cstate="print">
            <a:extLst>
              <a:ext uri="{28A0092B-C50C-407E-A947-70E740481C1C}">
                <a14:useLocalDpi xmlns:a14="http://schemas.microsoft.com/office/drawing/2010/main" xmlns="" val="0"/>
              </a:ext>
            </a:extLst>
          </a:blip>
          <a:srcRect b="63593"/>
          <a:stretch/>
        </p:blipFill>
        <p:spPr>
          <a:xfrm>
            <a:off x="3275856" y="1484784"/>
            <a:ext cx="5158358" cy="1766416"/>
          </a:xfrm>
          <a:prstGeom prst="rect">
            <a:avLst/>
          </a:prstGeom>
        </p:spPr>
      </p:pic>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Additionnels</a:t>
            </a:r>
            <a:endParaRPr lang="fr-CA" sz="2800" b="1" dirty="0">
              <a:solidFill>
                <a:srgbClr val="FF0000"/>
              </a:solidFill>
            </a:endParaRPr>
          </a:p>
          <a:p>
            <a:pPr marL="285750" indent="-285750">
              <a:buFont typeface="Wingdings" charset="2"/>
              <a:buChar char="Ø"/>
            </a:pPr>
            <a:endParaRPr lang="fr-CA" sz="2800" dirty="0"/>
          </a:p>
        </p:txBody>
      </p:sp>
      <p:sp>
        <p:nvSpPr>
          <p:cNvPr id="8" name="Title 1"/>
          <p:cNvSpPr>
            <a:spLocks noGrp="1"/>
          </p:cNvSpPr>
          <p:nvPr>
            <p:ph type="title"/>
          </p:nvPr>
        </p:nvSpPr>
        <p:spPr>
          <a:xfrm>
            <a:off x="251520" y="188640"/>
            <a:ext cx="8229600" cy="1143000"/>
          </a:xfrm>
        </p:spPr>
        <p:txBody>
          <a:bodyPr/>
          <a:lstStyle/>
          <a:p>
            <a:pPr algn="ctr"/>
            <a:r>
              <a:rPr lang="fr-CA" dirty="0" smtClean="0"/>
              <a:t>6 – Nettoyage de vêtement</a:t>
            </a:r>
            <a:endParaRPr lang="fr-CA" dirty="0"/>
          </a:p>
        </p:txBody>
      </p:sp>
      <p:pic>
        <p:nvPicPr>
          <p:cNvPr id="9" name="Picture 8" descr="Capture d’écran 2015-01-19 à 10.03.36.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68344" y="72008"/>
            <a:ext cx="1268760" cy="1268760"/>
          </a:xfrm>
          <a:prstGeom prst="rect">
            <a:avLst/>
          </a:prstGeom>
        </p:spPr>
      </p:pic>
      <p:pic>
        <p:nvPicPr>
          <p:cNvPr id="2" name="Picture 1" descr="Capture d’écran 2015-01-20 à 11.55.11.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772816"/>
            <a:ext cx="5241044" cy="2808312"/>
          </a:xfrm>
          <a:prstGeom prst="rect">
            <a:avLst/>
          </a:prstGeom>
        </p:spPr>
      </p:pic>
    </p:spTree>
    <p:extLst>
      <p:ext uri="{BB962C8B-B14F-4D97-AF65-F5344CB8AC3E}">
        <p14:creationId xmlns:p14="http://schemas.microsoft.com/office/powerpoint/2010/main" xmlns="" val="15197769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7 – Nettoyage de véhicules</a:t>
            </a:r>
            <a:endParaRPr lang="fr-CA" dirty="0"/>
          </a:p>
        </p:txBody>
      </p:sp>
      <p:sp>
        <p:nvSpPr>
          <p:cNvPr id="3" name="Slide Number Placeholder 2"/>
          <p:cNvSpPr>
            <a:spLocks noGrp="1"/>
          </p:cNvSpPr>
          <p:nvPr>
            <p:ph type="sldNum" sz="quarter" idx="12"/>
          </p:nvPr>
        </p:nvSpPr>
        <p:spPr/>
        <p:txBody>
          <a:bodyPr/>
          <a:lstStyle/>
          <a:p>
            <a:fld id="{3F9B3A0C-4EB6-4C8C-95BC-CBDD074E636A}" type="slidenum">
              <a:rPr lang="fr-CA" smtClean="0"/>
              <a:pPr/>
              <a:t>51</a:t>
            </a:fld>
            <a:endParaRPr lang="fr-CA" dirty="0"/>
          </a:p>
        </p:txBody>
      </p:sp>
      <p:sp>
        <p:nvSpPr>
          <p:cNvPr id="5" name="TextBox 4"/>
          <p:cNvSpPr txBox="1"/>
          <p:nvPr/>
        </p:nvSpPr>
        <p:spPr>
          <a:xfrm>
            <a:off x="251520" y="1412776"/>
            <a:ext cx="8712968" cy="1754327"/>
          </a:xfrm>
          <a:prstGeom prst="rect">
            <a:avLst/>
          </a:prstGeom>
          <a:noFill/>
        </p:spPr>
        <p:txBody>
          <a:bodyPr wrap="square" rtlCol="0">
            <a:spAutoFit/>
          </a:bodyPr>
          <a:lstStyle/>
          <a:p>
            <a:pPr marL="342900" indent="-342900">
              <a:buFont typeface="Wingdings" charset="2"/>
              <a:buChar char="Ø"/>
            </a:pPr>
            <a:r>
              <a:rPr lang="fr-CA" sz="2400" b="1" dirty="0" smtClean="0"/>
              <a:t>Portée de la fiche: </a:t>
            </a:r>
            <a:r>
              <a:rPr lang="fr-CA" sz="1200" dirty="0"/>
              <a:t>Cette fiche s’applique aux différentes activités entourant le nettoyage (intérieur et extérieur) des véhicules et inclut </a:t>
            </a:r>
            <a:r>
              <a:rPr lang="fr-CA" sz="1200" dirty="0" smtClean="0"/>
              <a:t>:</a:t>
            </a:r>
          </a:p>
          <a:p>
            <a:endParaRPr lang="fr-CA" sz="1200" dirty="0"/>
          </a:p>
          <a:p>
            <a:pPr marL="342900" indent="-342900">
              <a:buFont typeface="Wingdings" charset="2"/>
              <a:buChar char="Ø"/>
            </a:pPr>
            <a:r>
              <a:rPr lang="fr-CA" sz="1200" dirty="0"/>
              <a:t>Les produits nettoyants</a:t>
            </a:r>
          </a:p>
          <a:p>
            <a:pPr marL="342900" indent="-342900">
              <a:buFont typeface="Wingdings" charset="2"/>
              <a:buChar char="Ø"/>
            </a:pPr>
            <a:r>
              <a:rPr lang="fr-CA" sz="1200" dirty="0"/>
              <a:t>Les consommables (chiffons)</a:t>
            </a:r>
          </a:p>
          <a:p>
            <a:pPr marL="342900" indent="-342900">
              <a:buFont typeface="Wingdings" charset="2"/>
              <a:buChar char="Ø"/>
            </a:pPr>
            <a:r>
              <a:rPr lang="fr-CA" sz="1200" dirty="0"/>
              <a:t>Les bonnes pratiques générales (mode de nettoyage, fréquence de lavage, récupération et traitement des eaux usées, etc.)</a:t>
            </a:r>
          </a:p>
          <a:p>
            <a:r>
              <a:rPr lang="fr-CA" sz="2400" b="1" dirty="0" smtClean="0"/>
              <a:t> </a:t>
            </a:r>
            <a:endParaRPr lang="fr-CA" sz="2400" b="1" dirty="0"/>
          </a:p>
        </p:txBody>
      </p:sp>
      <p:sp>
        <p:nvSpPr>
          <p:cNvPr id="15" name="TextBox 14"/>
          <p:cNvSpPr txBox="1"/>
          <p:nvPr/>
        </p:nvSpPr>
        <p:spPr>
          <a:xfrm>
            <a:off x="251520" y="2708920"/>
            <a:ext cx="5827236" cy="461665"/>
          </a:xfrm>
          <a:prstGeom prst="rect">
            <a:avLst/>
          </a:prstGeom>
          <a:noFill/>
        </p:spPr>
        <p:txBody>
          <a:bodyPr wrap="none" rtlCol="0">
            <a:spAutoFit/>
          </a:bodyPr>
          <a:lstStyle/>
          <a:p>
            <a:pPr marL="342900" indent="-342900">
              <a:buFont typeface="Wingdings" charset="2"/>
              <a:buChar char="Ø"/>
            </a:pPr>
            <a:r>
              <a:rPr lang="fr-CA" sz="2400" b="1" dirty="0" smtClean="0"/>
              <a:t>Les enjeux (points chauds) du cycle de vie </a:t>
            </a:r>
            <a:endParaRPr lang="fr-CA" sz="2400" b="1" dirty="0"/>
          </a:p>
        </p:txBody>
      </p:sp>
      <p:sp>
        <p:nvSpPr>
          <p:cNvPr id="32" name="Explosion 2 31"/>
          <p:cNvSpPr/>
          <p:nvPr/>
        </p:nvSpPr>
        <p:spPr>
          <a:xfrm>
            <a:off x="5364088" y="5445224"/>
            <a:ext cx="720080" cy="720080"/>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
        <p:nvSpPr>
          <p:cNvPr id="34" name="Explosion 2 33"/>
          <p:cNvSpPr/>
          <p:nvPr/>
        </p:nvSpPr>
        <p:spPr>
          <a:xfrm>
            <a:off x="4716016" y="5301208"/>
            <a:ext cx="720080" cy="720080"/>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pic>
        <p:nvPicPr>
          <p:cNvPr id="12" name="Picture 11" descr="Capture d’écran 2015-01-19 à 10.03.3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96336" y="62739"/>
            <a:ext cx="1224136" cy="1278029"/>
          </a:xfrm>
          <a:prstGeom prst="rect">
            <a:avLst/>
          </a:prstGeom>
        </p:spPr>
      </p:pic>
      <p:pic>
        <p:nvPicPr>
          <p:cNvPr id="4" name="Picture 3" descr="Capture d’écran 2015-01-20 à 12.03.19.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35696" y="4006676"/>
            <a:ext cx="6134100" cy="2806700"/>
          </a:xfrm>
          <a:prstGeom prst="rect">
            <a:avLst/>
          </a:prstGeom>
        </p:spPr>
      </p:pic>
      <p:pic>
        <p:nvPicPr>
          <p:cNvPr id="6" name="Picture 5" descr="Capture d’écran 2015-01-20 à 12.03.1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35696" y="3171056"/>
            <a:ext cx="6108700" cy="762000"/>
          </a:xfrm>
          <a:prstGeom prst="rect">
            <a:avLst/>
          </a:prstGeom>
        </p:spPr>
      </p:pic>
      <p:sp>
        <p:nvSpPr>
          <p:cNvPr id="31" name="Explosion 2 30"/>
          <p:cNvSpPr/>
          <p:nvPr/>
        </p:nvSpPr>
        <p:spPr>
          <a:xfrm>
            <a:off x="2411760" y="5085184"/>
            <a:ext cx="720080" cy="720080"/>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
        <p:nvSpPr>
          <p:cNvPr id="16" name="Explosion 2 15"/>
          <p:cNvSpPr/>
          <p:nvPr/>
        </p:nvSpPr>
        <p:spPr>
          <a:xfrm>
            <a:off x="6012160" y="5517232"/>
            <a:ext cx="720080" cy="720080"/>
          </a:xfrm>
          <a:prstGeom prst="irregularSeal2">
            <a:avLst/>
          </a:prstGeom>
          <a:solidFill>
            <a:srgbClr val="F7964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200" dirty="0"/>
          </a:p>
        </p:txBody>
      </p:sp>
    </p:spTree>
    <p:extLst>
      <p:ext uri="{BB962C8B-B14F-4D97-AF65-F5344CB8AC3E}">
        <p14:creationId xmlns:p14="http://schemas.microsoft.com/office/powerpoint/2010/main" xmlns="" val="297381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32" grpId="0" animBg="1"/>
      <p:bldP spid="34" grpId="0" animBg="1"/>
      <p:bldP spid="31"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57200" y="1600200"/>
            <a:ext cx="8686800" cy="4525963"/>
          </a:xfrm>
        </p:spPr>
        <p:txBody>
          <a:bodyPr/>
          <a:lstStyle/>
          <a:p>
            <a:pPr>
              <a:buFont typeface="Wingdings" charset="2"/>
              <a:buChar char="Ø"/>
            </a:pPr>
            <a:r>
              <a:rPr lang="fr-CA" sz="2000" b="1" dirty="0"/>
              <a:t>Le saviez </a:t>
            </a:r>
            <a:r>
              <a:rPr lang="fr-CA" sz="2000" b="1" dirty="0" smtClean="0"/>
              <a:t>vous?</a:t>
            </a:r>
            <a:endParaRPr lang="fr-CA" sz="2000" b="1" dirty="0"/>
          </a:p>
          <a:p>
            <a:pPr>
              <a:buFont typeface="Wingdings" charset="2"/>
              <a:buChar char="Ø"/>
            </a:pPr>
            <a:r>
              <a:rPr lang="fr-CA" sz="1600" dirty="0"/>
              <a:t>À priori, il est possible de présumer que la meilleure action à prendre pour réduire les impacts du lavage de véhicule consiste à en réduire la fréquence et même de supprimer complètement cette activité et de laisser la pluie faire son œuvre</a:t>
            </a:r>
            <a:r>
              <a:rPr lang="fr-CA" sz="1600" dirty="0">
                <a:solidFill>
                  <a:srgbClr val="FF0000"/>
                </a:solidFill>
              </a:rPr>
              <a:t>. Or, cette façon de faire peut s’avérer tout aussi préjudiciable pour l’environnement qu’un lavage trop fréquent</a:t>
            </a:r>
            <a:r>
              <a:rPr lang="fr-CA" sz="1600" dirty="0"/>
              <a:t>. En effet, avec les semaines, les hydrocarbures, les particules métalliques, les phosphates et les résidus de caoutchouc s’accumulent sur les carrosseries. Si on laisse la pluie emporter ces substances, elles finissent par contaminer le sol et les nappes phréatiques. </a:t>
            </a:r>
            <a:r>
              <a:rPr lang="fr-CA" sz="1600" dirty="0">
                <a:solidFill>
                  <a:srgbClr val="FF0000"/>
                </a:solidFill>
              </a:rPr>
              <a:t>Le lavage peut </a:t>
            </a:r>
            <a:r>
              <a:rPr lang="fr-CA" sz="1600" dirty="0" smtClean="0">
                <a:solidFill>
                  <a:srgbClr val="FF0000"/>
                </a:solidFill>
              </a:rPr>
              <a:t>même contribuer </a:t>
            </a:r>
            <a:r>
              <a:rPr lang="fr-CA" sz="1600" dirty="0">
                <a:solidFill>
                  <a:srgbClr val="FF0000"/>
                </a:solidFill>
              </a:rPr>
              <a:t>à préserver la durée de vie des véhicules</a:t>
            </a:r>
            <a:r>
              <a:rPr lang="fr-CA" sz="1600" dirty="0"/>
              <a:t>. Il s’agit donc de trouver un juste équilibre dans la fréquence de lavage des véhicules</a:t>
            </a:r>
            <a:r>
              <a:rPr lang="fr-CA" sz="1600" dirty="0" smtClean="0"/>
              <a:t>.</a:t>
            </a:r>
            <a:endParaRPr lang="fr-CA" sz="1600" dirty="0"/>
          </a:p>
          <a:p>
            <a:pPr>
              <a:buFont typeface="Wingdings" charset="2"/>
              <a:buChar char="Ø"/>
            </a:pPr>
            <a:r>
              <a:rPr lang="fr-CA" sz="1600" dirty="0"/>
              <a:t>Laver sa voiture soi-même nécessiterait jusqu’à 400 litres d’eau par lavage tandis qu’un lavage automatisé dans un portique à rouleaux peut nécessiter de 150 à 350 litres d’eau par véhicule</a:t>
            </a:r>
            <a:r>
              <a:rPr lang="fr-CA" sz="1600" dirty="0" smtClean="0"/>
              <a:t>.</a:t>
            </a:r>
          </a:p>
          <a:p>
            <a:pPr>
              <a:buFont typeface="Wingdings" charset="2"/>
              <a:buChar char="Ø"/>
            </a:pPr>
            <a:r>
              <a:rPr lang="fr-CA" sz="1600" dirty="0"/>
              <a:t>Il existe également sur le marché des </a:t>
            </a:r>
            <a:r>
              <a:rPr lang="fr-CA" sz="1600" dirty="0">
                <a:solidFill>
                  <a:srgbClr val="FF0000"/>
                </a:solidFill>
              </a:rPr>
              <a:t>solutions dites « sans eau </a:t>
            </a:r>
            <a:r>
              <a:rPr lang="fr-CA" sz="1600" dirty="0"/>
              <a:t>» pour le nettoyage de véhicules. Ces solutions impliquent l’utilisation de vapeur sèche ou encore de produits nettoyants ne nécessitant pas d’eau. Dans ces situations, les contaminants de la voiture </a:t>
            </a:r>
            <a:r>
              <a:rPr lang="fr-CA" sz="1600" dirty="0" smtClean="0"/>
              <a:t>se </a:t>
            </a:r>
            <a:r>
              <a:rPr lang="fr-CA" sz="1600" dirty="0"/>
              <a:t>retrouvent alors en plus grande quantité sur les chiffons utilisés pour le nettoyage. Ces chiffons devront éventuellement être nettoyés eux-mêmes (dans ce cas, les contaminants se retrouvent également dans le système d’eaux usées ou encore se retrouveront à l’enfouissement s’ils sont trop souillés). </a:t>
            </a:r>
          </a:p>
        </p:txBody>
      </p:sp>
      <p:sp>
        <p:nvSpPr>
          <p:cNvPr id="3" name="Slide Number Placeholder 2"/>
          <p:cNvSpPr>
            <a:spLocks noGrp="1"/>
          </p:cNvSpPr>
          <p:nvPr>
            <p:ph type="sldNum" sz="quarter" idx="12"/>
          </p:nvPr>
        </p:nvSpPr>
        <p:spPr/>
        <p:txBody>
          <a:bodyPr/>
          <a:lstStyle/>
          <a:p>
            <a:fld id="{3F9B3A0C-4EB6-4C8C-95BC-CBDD074E636A}" type="slidenum">
              <a:rPr lang="fr-CA" smtClean="0"/>
              <a:pPr/>
              <a:t>52</a:t>
            </a:fld>
            <a:endParaRPr lang="fr-CA" dirty="0"/>
          </a:p>
        </p:txBody>
      </p:sp>
      <p:sp>
        <p:nvSpPr>
          <p:cNvPr id="9" name="Title 1"/>
          <p:cNvSpPr>
            <a:spLocks noGrp="1"/>
          </p:cNvSpPr>
          <p:nvPr>
            <p:ph type="title"/>
          </p:nvPr>
        </p:nvSpPr>
        <p:spPr>
          <a:xfrm>
            <a:off x="251520" y="188640"/>
            <a:ext cx="8229600" cy="1143000"/>
          </a:xfrm>
        </p:spPr>
        <p:txBody>
          <a:bodyPr/>
          <a:lstStyle/>
          <a:p>
            <a:pPr algn="ctr"/>
            <a:r>
              <a:rPr lang="fr-CA" dirty="0" smtClean="0"/>
              <a:t>7 – Nettoyage de véhicules</a:t>
            </a:r>
            <a:endParaRPr lang="fr-CA" dirty="0"/>
          </a:p>
        </p:txBody>
      </p:sp>
      <p:pic>
        <p:nvPicPr>
          <p:cNvPr id="10" name="Picture 9" descr="Capture d’écran 2015-01-19 à 10.03.3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96336" y="62739"/>
            <a:ext cx="1224136" cy="1278029"/>
          </a:xfrm>
          <a:prstGeom prst="rect">
            <a:avLst/>
          </a:prstGeom>
        </p:spPr>
      </p:pic>
    </p:spTree>
    <p:extLst>
      <p:ext uri="{BB962C8B-B14F-4D97-AF65-F5344CB8AC3E}">
        <p14:creationId xmlns:p14="http://schemas.microsoft.com/office/powerpoint/2010/main" xmlns="" val="17993295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53</a:t>
            </a:fld>
            <a:endParaRPr lang="fr-CA" dirty="0"/>
          </a:p>
        </p:txBody>
      </p:sp>
      <p:sp>
        <p:nvSpPr>
          <p:cNvPr id="5" name="TextBox 4"/>
          <p:cNvSpPr txBox="1"/>
          <p:nvPr/>
        </p:nvSpPr>
        <p:spPr>
          <a:xfrm>
            <a:off x="251520" y="1556792"/>
            <a:ext cx="8136904" cy="4185762"/>
          </a:xfrm>
          <a:prstGeom prst="rect">
            <a:avLst/>
          </a:prstGeom>
          <a:noFill/>
        </p:spPr>
        <p:txBody>
          <a:bodyPr wrap="square" rtlCol="0">
            <a:spAutoFit/>
          </a:bodyPr>
          <a:lstStyle/>
          <a:p>
            <a:pPr marL="342900" indent="-342900">
              <a:buFont typeface="Wingdings" charset="2"/>
              <a:buChar char="Ø"/>
            </a:pPr>
            <a:r>
              <a:rPr lang="fr-CA" sz="2800" b="1" dirty="0" smtClean="0"/>
              <a:t>Avant d’acheter:</a:t>
            </a:r>
          </a:p>
          <a:p>
            <a:r>
              <a:rPr lang="fr-CA" sz="1400" dirty="0"/>
              <a:t>Des informations et bonnes pratiques pour réduire les impact des </a:t>
            </a:r>
            <a:r>
              <a:rPr lang="fr-CA" sz="1400" dirty="0" smtClean="0"/>
              <a:t>achats</a:t>
            </a:r>
            <a:endParaRPr lang="fr-CA" sz="3200" dirty="0"/>
          </a:p>
          <a:p>
            <a:endParaRPr lang="fr-CA" sz="1600" b="1" dirty="0" smtClean="0"/>
          </a:p>
          <a:p>
            <a:pPr marL="285750" indent="-285750">
              <a:buFont typeface="Wingdings" charset="2"/>
              <a:buChar char="Ø"/>
            </a:pPr>
            <a:r>
              <a:rPr lang="fr-CA" sz="1600" b="1" dirty="0" smtClean="0"/>
              <a:t>Repenser </a:t>
            </a:r>
            <a:r>
              <a:rPr lang="fr-CA" sz="1600" b="1" dirty="0"/>
              <a:t>le besoin </a:t>
            </a:r>
          </a:p>
          <a:p>
            <a:r>
              <a:rPr lang="fr-CA" sz="1600" dirty="0"/>
              <a:t>Les objectifs visés par le nettoyage de véhicules sont doubles :</a:t>
            </a:r>
          </a:p>
          <a:p>
            <a:pPr marL="285750" indent="-285750">
              <a:buFont typeface="Arial"/>
              <a:buChar char="•"/>
            </a:pPr>
            <a:r>
              <a:rPr lang="fr-CA" sz="1600" dirty="0"/>
              <a:t>Nettoyer dans un environnement contrôlé la carrosserie afin d’éviter que les polluants accumulés (hydrocarbures, particules métalliques, etc.) ne se retrouvent dans l’environnement;</a:t>
            </a:r>
          </a:p>
          <a:p>
            <a:pPr marL="285750" indent="-285750">
              <a:buFont typeface="Arial"/>
              <a:buChar char="•"/>
            </a:pPr>
            <a:r>
              <a:rPr lang="fr-CA" sz="1600" dirty="0"/>
              <a:t>Entretenir le véhicule pour préserver sa durée de vie et éviter des réfections pouvant causer d’autres impacts sur l’environnement (ex. : retouche de peintures).</a:t>
            </a:r>
          </a:p>
          <a:p>
            <a:endParaRPr lang="fr-CA" sz="1600" dirty="0" smtClean="0"/>
          </a:p>
          <a:p>
            <a:r>
              <a:rPr lang="fr-CA" sz="1600" dirty="0" smtClean="0"/>
              <a:t>Il </a:t>
            </a:r>
            <a:r>
              <a:rPr lang="fr-CA" sz="1600" dirty="0"/>
              <a:t>convient donc de déterminer la </a:t>
            </a:r>
            <a:r>
              <a:rPr lang="fr-CA" sz="1600" dirty="0">
                <a:solidFill>
                  <a:srgbClr val="FF0000"/>
                </a:solidFill>
              </a:rPr>
              <a:t>bonne fréquence de nettoyage </a:t>
            </a:r>
            <a:r>
              <a:rPr lang="fr-CA" sz="1600" dirty="0"/>
              <a:t>(qui dépend évidemment du degré d’utilisation des véhicules et de l’environnement dans lequel ils sont utilisés). </a:t>
            </a:r>
          </a:p>
          <a:p>
            <a:endParaRPr lang="fr-CA" sz="1600" dirty="0" smtClean="0"/>
          </a:p>
          <a:p>
            <a:r>
              <a:rPr lang="fr-CA" sz="1600" dirty="0" smtClean="0"/>
              <a:t>Toutefois</a:t>
            </a:r>
            <a:r>
              <a:rPr lang="fr-CA" sz="1600" dirty="0"/>
              <a:t>, le nettoyage de véhicule à des fins purement esthétiques (par exemple le lustrage des pneus) se doit d’être évité. </a:t>
            </a:r>
          </a:p>
        </p:txBody>
      </p:sp>
      <p:sp>
        <p:nvSpPr>
          <p:cNvPr id="7" name="Title 1"/>
          <p:cNvSpPr>
            <a:spLocks noGrp="1"/>
          </p:cNvSpPr>
          <p:nvPr>
            <p:ph type="title"/>
          </p:nvPr>
        </p:nvSpPr>
        <p:spPr>
          <a:xfrm>
            <a:off x="251520" y="188640"/>
            <a:ext cx="8229600" cy="1143000"/>
          </a:xfrm>
        </p:spPr>
        <p:txBody>
          <a:bodyPr/>
          <a:lstStyle/>
          <a:p>
            <a:pPr algn="ctr"/>
            <a:r>
              <a:rPr lang="fr-CA" dirty="0" smtClean="0"/>
              <a:t>7 – Nettoyage de véhicules</a:t>
            </a:r>
            <a:endParaRPr lang="fr-CA" dirty="0"/>
          </a:p>
        </p:txBody>
      </p:sp>
      <p:pic>
        <p:nvPicPr>
          <p:cNvPr id="8" name="Picture 7" descr="Capture d’écran 2015-01-19 à 10.03.3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96336" y="62739"/>
            <a:ext cx="1224136" cy="1278029"/>
          </a:xfrm>
          <a:prstGeom prst="rect">
            <a:avLst/>
          </a:prstGeom>
        </p:spPr>
      </p:pic>
    </p:spTree>
    <p:extLst>
      <p:ext uri="{BB962C8B-B14F-4D97-AF65-F5344CB8AC3E}">
        <p14:creationId xmlns:p14="http://schemas.microsoft.com/office/powerpoint/2010/main" xmlns="" val="159240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54</a:t>
            </a:fld>
            <a:endParaRPr lang="fr-CA" dirty="0"/>
          </a:p>
        </p:txBody>
      </p:sp>
      <p:sp>
        <p:nvSpPr>
          <p:cNvPr id="5" name="TextBox 4"/>
          <p:cNvSpPr txBox="1"/>
          <p:nvPr/>
        </p:nvSpPr>
        <p:spPr>
          <a:xfrm>
            <a:off x="251520" y="1556792"/>
            <a:ext cx="8136904" cy="4401205"/>
          </a:xfrm>
          <a:prstGeom prst="rect">
            <a:avLst/>
          </a:prstGeom>
          <a:noFill/>
        </p:spPr>
        <p:txBody>
          <a:bodyPr wrap="square" rtlCol="0">
            <a:spAutoFit/>
          </a:bodyPr>
          <a:lstStyle/>
          <a:p>
            <a:pPr marL="342900" indent="-342900">
              <a:buFont typeface="Wingdings" charset="2"/>
              <a:buChar char="Ø"/>
            </a:pPr>
            <a:r>
              <a:rPr lang="fr-CA" sz="2400" b="1" dirty="0" smtClean="0"/>
              <a:t>Avant d’acheter:</a:t>
            </a:r>
          </a:p>
          <a:p>
            <a:r>
              <a:rPr lang="fr-CA" sz="1400" dirty="0"/>
              <a:t>Des informations et bonnes pratiques pour réduire les impact des </a:t>
            </a:r>
            <a:r>
              <a:rPr lang="fr-CA" sz="1400" dirty="0" smtClean="0"/>
              <a:t>achats</a:t>
            </a:r>
            <a:endParaRPr lang="fr-CA" sz="3200" dirty="0"/>
          </a:p>
          <a:p>
            <a:endParaRPr lang="fr-CA" sz="1600" b="1" dirty="0" smtClean="0"/>
          </a:p>
          <a:p>
            <a:pPr marL="285750" indent="-285750">
              <a:buFont typeface="Wingdings" charset="2"/>
              <a:buChar char="Ø"/>
            </a:pPr>
            <a:r>
              <a:rPr lang="fr-CA" sz="1600" b="1" dirty="0" smtClean="0"/>
              <a:t>Encadrer </a:t>
            </a:r>
            <a:r>
              <a:rPr lang="fr-CA" sz="1600" b="1" dirty="0"/>
              <a:t>le contexte de réalisation de l’activité</a:t>
            </a:r>
          </a:p>
          <a:p>
            <a:pPr marL="285750" indent="-285750">
              <a:buFont typeface="Arial"/>
              <a:buChar char="•"/>
            </a:pPr>
            <a:r>
              <a:rPr lang="fr-CA" sz="1500" dirty="0"/>
              <a:t>Suivre les directives d’entretien du véhicule recommandées par le fabricant.</a:t>
            </a:r>
          </a:p>
          <a:p>
            <a:pPr marL="285750" indent="-285750">
              <a:buFont typeface="Arial"/>
              <a:buChar char="•"/>
            </a:pPr>
            <a:r>
              <a:rPr lang="fr-CA" sz="1500" dirty="0"/>
              <a:t>S’assurer que les équipements utilisés (boyaux, compresseurs) pour le lavage à l’eau soient bien entretenus et permettent d’éviter les fuites. </a:t>
            </a:r>
          </a:p>
          <a:p>
            <a:pPr marL="285750" indent="-285750">
              <a:buFont typeface="Arial"/>
              <a:buChar char="•"/>
            </a:pPr>
            <a:r>
              <a:rPr lang="fr-CA" sz="1500" dirty="0"/>
              <a:t>S’assurer que les équipements consommant de l’eau soient fermés lorsqu’ils ne sont pas utilisés.</a:t>
            </a:r>
          </a:p>
          <a:p>
            <a:pPr marL="285750" indent="-285750">
              <a:buFont typeface="Arial"/>
              <a:buChar char="•"/>
            </a:pPr>
            <a:r>
              <a:rPr lang="fr-CA" sz="1500" dirty="0"/>
              <a:t>Préconiser l’utilisation de chamois pour le séchage du véhicule (si nécessaire) plutôt que des ventilateurs à air pulsé.</a:t>
            </a:r>
          </a:p>
          <a:p>
            <a:pPr marL="285750" indent="-285750">
              <a:buFont typeface="Arial"/>
              <a:buChar char="•"/>
            </a:pPr>
            <a:r>
              <a:rPr lang="fr-CA" sz="1500" dirty="0"/>
              <a:t>Laver à l’eau froide pour éviter les impacts associés à la production d’énergie nécessaire au chauffage de l’eau.</a:t>
            </a:r>
          </a:p>
          <a:p>
            <a:pPr marL="285750" indent="-285750">
              <a:buFont typeface="Arial"/>
              <a:buChar char="•"/>
            </a:pPr>
            <a:r>
              <a:rPr lang="fr-CA" sz="1500" dirty="0"/>
              <a:t>Pour une entreprise qui doit faire nettoyer plusieurs véhicules, envisager de faire venir le fournisseur de service sur place, plutôt que de déplacer individuellement chacun des véhicules. </a:t>
            </a:r>
          </a:p>
          <a:p>
            <a:pPr marL="285750" indent="-285750">
              <a:buFont typeface="Arial"/>
              <a:buChar char="•"/>
            </a:pPr>
            <a:r>
              <a:rPr lang="fr-CA" sz="1500" dirty="0"/>
              <a:t>Dans un contexte où le lavage est réalisé « sur place » (et non pas dans les installations d’un fournisseur de service) prévoir un </a:t>
            </a:r>
            <a:r>
              <a:rPr lang="fr-CA" sz="1500" dirty="0">
                <a:solidFill>
                  <a:srgbClr val="FF0000"/>
                </a:solidFill>
              </a:rPr>
              <a:t>système de prétraitement des eaux </a:t>
            </a:r>
            <a:r>
              <a:rPr lang="fr-CA" sz="1500" dirty="0"/>
              <a:t>avant le rejet aux égouts. Cette recommandation s’applique également aux cas où le fournisseur de service se déplace sur le lieu d’affaires du requérant. </a:t>
            </a:r>
            <a:endParaRPr lang="fr-CA" sz="1500" b="1" dirty="0"/>
          </a:p>
        </p:txBody>
      </p:sp>
      <p:sp>
        <p:nvSpPr>
          <p:cNvPr id="7" name="Title 1"/>
          <p:cNvSpPr>
            <a:spLocks noGrp="1"/>
          </p:cNvSpPr>
          <p:nvPr>
            <p:ph type="title"/>
          </p:nvPr>
        </p:nvSpPr>
        <p:spPr>
          <a:xfrm>
            <a:off x="251520" y="188640"/>
            <a:ext cx="8229600" cy="1143000"/>
          </a:xfrm>
        </p:spPr>
        <p:txBody>
          <a:bodyPr/>
          <a:lstStyle/>
          <a:p>
            <a:pPr algn="ctr"/>
            <a:r>
              <a:rPr lang="fr-CA" dirty="0" smtClean="0"/>
              <a:t>7 – Nettoyage de véhicules</a:t>
            </a:r>
            <a:endParaRPr lang="fr-CA" dirty="0"/>
          </a:p>
        </p:txBody>
      </p:sp>
      <p:pic>
        <p:nvPicPr>
          <p:cNvPr id="8" name="Picture 7" descr="Capture d’écran 2015-01-19 à 10.03.3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96336" y="62739"/>
            <a:ext cx="1224136" cy="1278029"/>
          </a:xfrm>
          <a:prstGeom prst="rect">
            <a:avLst/>
          </a:prstGeom>
        </p:spPr>
      </p:pic>
    </p:spTree>
    <p:extLst>
      <p:ext uri="{BB962C8B-B14F-4D97-AF65-F5344CB8AC3E}">
        <p14:creationId xmlns:p14="http://schemas.microsoft.com/office/powerpoint/2010/main" xmlns="" val="142969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55</a:t>
            </a:fld>
            <a:endParaRPr lang="fr-CA" dirty="0"/>
          </a:p>
        </p:txBody>
      </p:sp>
      <p:sp>
        <p:nvSpPr>
          <p:cNvPr id="5" name="TextBox 4"/>
          <p:cNvSpPr txBox="1"/>
          <p:nvPr/>
        </p:nvSpPr>
        <p:spPr>
          <a:xfrm>
            <a:off x="251520" y="1508005"/>
            <a:ext cx="2736304" cy="830997"/>
          </a:xfrm>
          <a:prstGeom prst="rect">
            <a:avLst/>
          </a:prstGeom>
          <a:noFill/>
        </p:spPr>
        <p:txBody>
          <a:bodyPr wrap="square" rtlCol="0">
            <a:spAutoFit/>
          </a:bodyPr>
          <a:lstStyle/>
          <a:p>
            <a:pPr marL="342900" indent="-342900">
              <a:buFont typeface="Wingdings" charset="2"/>
              <a:buChar char="Ø"/>
            </a:pPr>
            <a:r>
              <a:rPr lang="fr-CA" sz="2400" b="1" dirty="0" smtClean="0"/>
              <a:t>Les bonnes  pratiques 3RV</a:t>
            </a:r>
          </a:p>
        </p:txBody>
      </p:sp>
      <p:sp>
        <p:nvSpPr>
          <p:cNvPr id="9" name="Title 1"/>
          <p:cNvSpPr>
            <a:spLocks noGrp="1"/>
          </p:cNvSpPr>
          <p:nvPr>
            <p:ph type="title"/>
          </p:nvPr>
        </p:nvSpPr>
        <p:spPr>
          <a:xfrm>
            <a:off x="251520" y="188640"/>
            <a:ext cx="8229600" cy="1143000"/>
          </a:xfrm>
        </p:spPr>
        <p:txBody>
          <a:bodyPr/>
          <a:lstStyle/>
          <a:p>
            <a:pPr algn="ctr"/>
            <a:r>
              <a:rPr lang="fr-CA" dirty="0" smtClean="0"/>
              <a:t>7 – Nettoyage de véhicules</a:t>
            </a:r>
            <a:endParaRPr lang="fr-CA" dirty="0"/>
          </a:p>
        </p:txBody>
      </p:sp>
      <p:pic>
        <p:nvPicPr>
          <p:cNvPr id="10" name="Picture 9" descr="Capture d’écran 2015-01-19 à 10.03.3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96336" y="62739"/>
            <a:ext cx="1224136" cy="1278029"/>
          </a:xfrm>
          <a:prstGeom prst="rect">
            <a:avLst/>
          </a:prstGeom>
        </p:spPr>
      </p:pic>
      <p:pic>
        <p:nvPicPr>
          <p:cNvPr id="4" name="Picture 3" descr="Capture d’écran 2015-01-20 à 12.12.4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27784" y="1484784"/>
            <a:ext cx="5754936" cy="5034384"/>
          </a:xfrm>
          <a:prstGeom prst="rect">
            <a:avLst/>
          </a:prstGeom>
        </p:spPr>
      </p:pic>
    </p:spTree>
    <p:extLst>
      <p:ext uri="{BB962C8B-B14F-4D97-AF65-F5344CB8AC3E}">
        <p14:creationId xmlns:p14="http://schemas.microsoft.com/office/powerpoint/2010/main" xmlns="" val="945804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56</a:t>
            </a:fld>
            <a:endParaRPr lang="fr-CA" dirty="0"/>
          </a:p>
        </p:txBody>
      </p:sp>
      <p:sp>
        <p:nvSpPr>
          <p:cNvPr id="7" name="TextBox 6"/>
          <p:cNvSpPr txBox="1"/>
          <p:nvPr/>
        </p:nvSpPr>
        <p:spPr>
          <a:xfrm>
            <a:off x="251520" y="1412776"/>
            <a:ext cx="2304256" cy="1938992"/>
          </a:xfrm>
          <a:prstGeom prst="rect">
            <a:avLst/>
          </a:prstGeom>
          <a:noFill/>
        </p:spPr>
        <p:txBody>
          <a:bodyPr wrap="square" rtlCol="0">
            <a:spAutoFit/>
          </a:bodyPr>
          <a:lstStyle/>
          <a:p>
            <a:pPr marL="285750" indent="-285750">
              <a:buFont typeface="Wingdings" charset="2"/>
              <a:buChar char="Ø"/>
            </a:pPr>
            <a:r>
              <a:rPr lang="fr-CA" sz="2400" b="1" dirty="0"/>
              <a:t>Critères d’achats responsables – </a:t>
            </a:r>
            <a:r>
              <a:rPr lang="fr-CA" sz="2400" b="1" dirty="0" smtClean="0">
                <a:solidFill>
                  <a:srgbClr val="FF0000"/>
                </a:solidFill>
              </a:rPr>
              <a:t>Prioritaires</a:t>
            </a:r>
            <a:endParaRPr lang="fr-CA" sz="2400" b="1" dirty="0">
              <a:solidFill>
                <a:srgbClr val="FF0000"/>
              </a:solidFill>
            </a:endParaRPr>
          </a:p>
          <a:p>
            <a:pPr marL="285750" indent="-285750">
              <a:buFont typeface="Wingdings" charset="2"/>
              <a:buChar char="Ø"/>
            </a:pPr>
            <a:endParaRPr lang="fr-CA" sz="2400" dirty="0"/>
          </a:p>
        </p:txBody>
      </p:sp>
      <p:pic>
        <p:nvPicPr>
          <p:cNvPr id="12" name="Picture 11" descr="Capture d’écran 2015-01-07 à 16.39.36.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40352" y="5157192"/>
            <a:ext cx="518828" cy="515369"/>
          </a:xfrm>
          <a:prstGeom prst="rect">
            <a:avLst/>
          </a:prstGeom>
        </p:spPr>
      </p:pic>
      <p:pic>
        <p:nvPicPr>
          <p:cNvPr id="13" name="Picture 12" descr="Capture d’écran 2015-01-07 à 16.39.33.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40352" y="5805264"/>
            <a:ext cx="608200" cy="504056"/>
          </a:xfrm>
          <a:prstGeom prst="rect">
            <a:avLst/>
          </a:prstGeom>
        </p:spPr>
      </p:pic>
      <p:pic>
        <p:nvPicPr>
          <p:cNvPr id="14" name="Picture 13" descr="Capture d’écran 2015-01-07 à 16.39.25.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94286" y="4581128"/>
            <a:ext cx="633690" cy="1405553"/>
          </a:xfrm>
          <a:prstGeom prst="rect">
            <a:avLst/>
          </a:prstGeom>
        </p:spPr>
      </p:pic>
      <p:pic>
        <p:nvPicPr>
          <p:cNvPr id="4" name="Picture 3" descr="Capture d’écran 2015-01-20 à 12.13.41.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83768" y="1484784"/>
            <a:ext cx="5328592" cy="5180334"/>
          </a:xfrm>
          <a:prstGeom prst="rect">
            <a:avLst/>
          </a:prstGeom>
        </p:spPr>
      </p:pic>
      <p:sp>
        <p:nvSpPr>
          <p:cNvPr id="15" name="Title 1"/>
          <p:cNvSpPr>
            <a:spLocks noGrp="1"/>
          </p:cNvSpPr>
          <p:nvPr>
            <p:ph type="title"/>
          </p:nvPr>
        </p:nvSpPr>
        <p:spPr>
          <a:xfrm>
            <a:off x="251520" y="188640"/>
            <a:ext cx="8229600" cy="1143000"/>
          </a:xfrm>
        </p:spPr>
        <p:txBody>
          <a:bodyPr/>
          <a:lstStyle/>
          <a:p>
            <a:pPr algn="ctr"/>
            <a:r>
              <a:rPr lang="fr-CA" dirty="0" smtClean="0"/>
              <a:t>7 – Nettoyage de véhicules</a:t>
            </a:r>
            <a:endParaRPr lang="fr-CA" dirty="0"/>
          </a:p>
        </p:txBody>
      </p:sp>
      <p:pic>
        <p:nvPicPr>
          <p:cNvPr id="16" name="Picture 15" descr="Capture d’écran 2015-01-19 à 10.03.31.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96336" y="62739"/>
            <a:ext cx="1224136" cy="1278029"/>
          </a:xfrm>
          <a:prstGeom prst="rect">
            <a:avLst/>
          </a:prstGeom>
        </p:spPr>
      </p:pic>
      <p:pic>
        <p:nvPicPr>
          <p:cNvPr id="6" name="Picture 5" descr="Capture d’écran 2015-01-21 à 14.48.45.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900888" y="2420888"/>
            <a:ext cx="1224136" cy="1224136"/>
          </a:xfrm>
          <a:prstGeom prst="rect">
            <a:avLst/>
          </a:prstGeom>
        </p:spPr>
      </p:pic>
    </p:spTree>
    <p:extLst>
      <p:ext uri="{BB962C8B-B14F-4D97-AF65-F5344CB8AC3E}">
        <p14:creationId xmlns:p14="http://schemas.microsoft.com/office/powerpoint/2010/main" xmlns="" val="5517428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57</a:t>
            </a:fld>
            <a:endParaRPr lang="fr-CA" dirty="0"/>
          </a:p>
        </p:txBody>
      </p:sp>
      <p:pic>
        <p:nvPicPr>
          <p:cNvPr id="6" name="Picture 5" descr="Capture d’écran 2015-01-19 à 11.09.40.png"/>
          <p:cNvPicPr>
            <a:picLocks noChangeAspect="1"/>
          </p:cNvPicPr>
          <p:nvPr/>
        </p:nvPicPr>
        <p:blipFill rotWithShape="1">
          <a:blip r:embed="rId2" cstate="print">
            <a:extLst>
              <a:ext uri="{28A0092B-C50C-407E-A947-70E740481C1C}">
                <a14:useLocalDpi xmlns:a14="http://schemas.microsoft.com/office/drawing/2010/main" xmlns="" val="0"/>
              </a:ext>
            </a:extLst>
          </a:blip>
          <a:srcRect b="76158"/>
          <a:stretch/>
        </p:blipFill>
        <p:spPr>
          <a:xfrm>
            <a:off x="2857164" y="1628800"/>
            <a:ext cx="5158358" cy="1156816"/>
          </a:xfrm>
          <a:prstGeom prst="rect">
            <a:avLst/>
          </a:prstGeom>
        </p:spPr>
      </p:pic>
      <p:sp>
        <p:nvSpPr>
          <p:cNvPr id="11" name="TextBox 10"/>
          <p:cNvSpPr txBox="1"/>
          <p:nvPr/>
        </p:nvSpPr>
        <p:spPr>
          <a:xfrm>
            <a:off x="251520" y="1412776"/>
            <a:ext cx="2304256" cy="1938992"/>
          </a:xfrm>
          <a:prstGeom prst="rect">
            <a:avLst/>
          </a:prstGeom>
          <a:noFill/>
        </p:spPr>
        <p:txBody>
          <a:bodyPr wrap="square" rtlCol="0">
            <a:spAutoFit/>
          </a:bodyPr>
          <a:lstStyle/>
          <a:p>
            <a:pPr marL="285750" indent="-285750">
              <a:buFont typeface="Wingdings" charset="2"/>
              <a:buChar char="Ø"/>
            </a:pPr>
            <a:r>
              <a:rPr lang="fr-CA" sz="2400" b="1" dirty="0"/>
              <a:t>Critères d’achats responsables – </a:t>
            </a:r>
            <a:r>
              <a:rPr lang="fr-CA" sz="2400" b="1" dirty="0" smtClean="0">
                <a:solidFill>
                  <a:srgbClr val="FF0000"/>
                </a:solidFill>
              </a:rPr>
              <a:t>Prioritaires</a:t>
            </a:r>
            <a:endParaRPr lang="fr-CA" sz="2400" b="1" dirty="0">
              <a:solidFill>
                <a:srgbClr val="FF0000"/>
              </a:solidFill>
            </a:endParaRPr>
          </a:p>
          <a:p>
            <a:pPr marL="285750" indent="-285750">
              <a:buFont typeface="Wingdings" charset="2"/>
              <a:buChar char="Ø"/>
            </a:pPr>
            <a:endParaRPr lang="fr-CA" sz="2400" dirty="0"/>
          </a:p>
        </p:txBody>
      </p:sp>
      <p:sp>
        <p:nvSpPr>
          <p:cNvPr id="14" name="Title 1"/>
          <p:cNvSpPr>
            <a:spLocks noGrp="1"/>
          </p:cNvSpPr>
          <p:nvPr>
            <p:ph type="title"/>
          </p:nvPr>
        </p:nvSpPr>
        <p:spPr>
          <a:xfrm>
            <a:off x="251520" y="188640"/>
            <a:ext cx="8229600" cy="1143000"/>
          </a:xfrm>
        </p:spPr>
        <p:txBody>
          <a:bodyPr/>
          <a:lstStyle/>
          <a:p>
            <a:pPr algn="ctr"/>
            <a:r>
              <a:rPr lang="fr-CA" dirty="0" smtClean="0"/>
              <a:t>7 – Nettoyage de véhicules</a:t>
            </a:r>
            <a:endParaRPr lang="fr-CA" dirty="0"/>
          </a:p>
        </p:txBody>
      </p:sp>
      <p:pic>
        <p:nvPicPr>
          <p:cNvPr id="15" name="Picture 14" descr="Capture d’écran 2015-01-19 à 10.03.3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96336" y="62739"/>
            <a:ext cx="1224136" cy="1278029"/>
          </a:xfrm>
          <a:prstGeom prst="rect">
            <a:avLst/>
          </a:prstGeom>
        </p:spPr>
      </p:pic>
      <p:pic>
        <p:nvPicPr>
          <p:cNvPr id="4" name="Picture 3" descr="Capture d’écran 2015-01-20 à 12.14.4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3808" y="1988840"/>
            <a:ext cx="5269940" cy="2160240"/>
          </a:xfrm>
          <a:prstGeom prst="rect">
            <a:avLst/>
          </a:prstGeom>
        </p:spPr>
      </p:pic>
    </p:spTree>
    <p:extLst>
      <p:ext uri="{BB962C8B-B14F-4D97-AF65-F5344CB8AC3E}">
        <p14:creationId xmlns:p14="http://schemas.microsoft.com/office/powerpoint/2010/main" xmlns="" val="194264795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58</a:t>
            </a:fld>
            <a:endParaRPr lang="fr-CA" dirty="0"/>
          </a:p>
        </p:txBody>
      </p:sp>
      <p:pic>
        <p:nvPicPr>
          <p:cNvPr id="6" name="Picture 5" descr="Capture d’écran 2015-01-19 à 11.09.40.png"/>
          <p:cNvPicPr>
            <a:picLocks noChangeAspect="1"/>
          </p:cNvPicPr>
          <p:nvPr/>
        </p:nvPicPr>
        <p:blipFill rotWithShape="1">
          <a:blip r:embed="rId2" cstate="print">
            <a:extLst>
              <a:ext uri="{28A0092B-C50C-407E-A947-70E740481C1C}">
                <a14:useLocalDpi xmlns:a14="http://schemas.microsoft.com/office/drawing/2010/main" xmlns="" val="0"/>
              </a:ext>
            </a:extLst>
          </a:blip>
          <a:srcRect b="16217"/>
          <a:stretch/>
        </p:blipFill>
        <p:spPr>
          <a:xfrm>
            <a:off x="3275856" y="1484784"/>
            <a:ext cx="5158358" cy="4065116"/>
          </a:xfrm>
          <a:prstGeom prst="rect">
            <a:avLst/>
          </a:prstGeom>
        </p:spPr>
      </p:pic>
      <p:sp>
        <p:nvSpPr>
          <p:cNvPr id="7" name="TextBox 6"/>
          <p:cNvSpPr txBox="1"/>
          <p:nvPr/>
        </p:nvSpPr>
        <p:spPr>
          <a:xfrm>
            <a:off x="251520" y="1412776"/>
            <a:ext cx="3024336" cy="1815882"/>
          </a:xfrm>
          <a:prstGeom prst="rect">
            <a:avLst/>
          </a:prstGeom>
          <a:noFill/>
        </p:spPr>
        <p:txBody>
          <a:bodyPr wrap="squar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Additionnels</a:t>
            </a:r>
            <a:endParaRPr lang="fr-CA" sz="2800" b="1" dirty="0">
              <a:solidFill>
                <a:srgbClr val="FF0000"/>
              </a:solidFill>
            </a:endParaRPr>
          </a:p>
          <a:p>
            <a:pPr marL="285750" indent="-285750">
              <a:buFont typeface="Wingdings" charset="2"/>
              <a:buChar char="Ø"/>
            </a:pPr>
            <a:endParaRPr lang="fr-CA" sz="2800" dirty="0"/>
          </a:p>
        </p:txBody>
      </p:sp>
      <p:pic>
        <p:nvPicPr>
          <p:cNvPr id="2" name="Picture 1" descr="Capture d’écran 2015-01-20 à 12.16.45.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75856" y="1772816"/>
            <a:ext cx="5256584" cy="4333014"/>
          </a:xfrm>
          <a:prstGeom prst="rect">
            <a:avLst/>
          </a:prstGeom>
        </p:spPr>
      </p:pic>
      <p:pic>
        <p:nvPicPr>
          <p:cNvPr id="11" name="Picture 10" descr="Capture d’écran 2015-01-19 à 11.21.29.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52105" y="5517232"/>
            <a:ext cx="777359" cy="720080"/>
          </a:xfrm>
          <a:prstGeom prst="rect">
            <a:avLst/>
          </a:prstGeom>
        </p:spPr>
      </p:pic>
      <p:sp>
        <p:nvSpPr>
          <p:cNvPr id="12" name="Title 1"/>
          <p:cNvSpPr>
            <a:spLocks noGrp="1"/>
          </p:cNvSpPr>
          <p:nvPr>
            <p:ph type="title"/>
          </p:nvPr>
        </p:nvSpPr>
        <p:spPr>
          <a:xfrm>
            <a:off x="251520" y="188640"/>
            <a:ext cx="8229600" cy="1143000"/>
          </a:xfrm>
        </p:spPr>
        <p:txBody>
          <a:bodyPr/>
          <a:lstStyle/>
          <a:p>
            <a:pPr algn="ctr"/>
            <a:r>
              <a:rPr lang="fr-CA" dirty="0" smtClean="0"/>
              <a:t>7 – Nettoyage de véhicules</a:t>
            </a:r>
            <a:endParaRPr lang="fr-CA" dirty="0"/>
          </a:p>
        </p:txBody>
      </p:sp>
      <p:pic>
        <p:nvPicPr>
          <p:cNvPr id="13" name="Picture 12" descr="Capture d’écran 2015-01-19 à 10.03.31.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596336" y="62739"/>
            <a:ext cx="1224136" cy="1278029"/>
          </a:xfrm>
          <a:prstGeom prst="rect">
            <a:avLst/>
          </a:prstGeom>
        </p:spPr>
      </p:pic>
      <p:pic>
        <p:nvPicPr>
          <p:cNvPr id="14" name="Picture 13" descr="Capture d’écran 2015-01-21 à 13.57.25.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588224" y="2636912"/>
            <a:ext cx="864096" cy="384915"/>
          </a:xfrm>
          <a:prstGeom prst="rect">
            <a:avLst/>
          </a:prstGeom>
        </p:spPr>
      </p:pic>
    </p:spTree>
    <p:extLst>
      <p:ext uri="{BB962C8B-B14F-4D97-AF65-F5344CB8AC3E}">
        <p14:creationId xmlns:p14="http://schemas.microsoft.com/office/powerpoint/2010/main" xmlns="" val="578165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r-CA" b="1" dirty="0"/>
              <a:t>Jeudi 5 février: 12h30 à 13h30</a:t>
            </a:r>
            <a:r>
              <a:rPr lang="fr-CA" dirty="0"/>
              <a:t>: p</a:t>
            </a:r>
            <a:r>
              <a:rPr lang="fr-CA" dirty="0">
                <a:solidFill>
                  <a:srgbClr val="FF0000"/>
                </a:solidFill>
              </a:rPr>
              <a:t>roduits technologiques et fournitures de bureau:</a:t>
            </a:r>
            <a:r>
              <a:rPr lang="fr-CA" dirty="0"/>
              <a:t> ordinateurs, imprimantes, téléphonies, véhicules  corporatifs, services d'impression, services de messagerie et fournitures de bureau</a:t>
            </a:r>
          </a:p>
          <a:p>
            <a:r>
              <a:rPr lang="fr-CA" b="1" dirty="0"/>
              <a:t>Jeudi 12 février 12h30 à 13h30</a:t>
            </a:r>
            <a:r>
              <a:rPr lang="fr-CA" dirty="0"/>
              <a:t>: </a:t>
            </a:r>
            <a:r>
              <a:rPr lang="fr-CA" dirty="0">
                <a:solidFill>
                  <a:srgbClr val="FF0000"/>
                </a:solidFill>
              </a:rPr>
              <a:t>rénovation et construction légère</a:t>
            </a:r>
            <a:r>
              <a:rPr lang="fr-CA" dirty="0"/>
              <a:t>: revêtements de sol, matériau de réfection du mur-peintures et vernis, services </a:t>
            </a:r>
            <a:r>
              <a:rPr lang="fr-CA" dirty="0" smtClean="0"/>
              <a:t>professionnels</a:t>
            </a:r>
            <a:endParaRPr lang="fr-CA" dirty="0"/>
          </a:p>
        </p:txBody>
      </p:sp>
      <p:sp>
        <p:nvSpPr>
          <p:cNvPr id="3" name="Slide Number Placeholder 2"/>
          <p:cNvSpPr>
            <a:spLocks noGrp="1"/>
          </p:cNvSpPr>
          <p:nvPr>
            <p:ph type="sldNum" sz="quarter" idx="12"/>
          </p:nvPr>
        </p:nvSpPr>
        <p:spPr/>
        <p:txBody>
          <a:bodyPr/>
          <a:lstStyle/>
          <a:p>
            <a:fld id="{3F9B3A0C-4EB6-4C8C-95BC-CBDD074E636A}" type="slidenum">
              <a:rPr lang="fr-CA" smtClean="0"/>
              <a:pPr/>
              <a:t>59</a:t>
            </a:fld>
            <a:endParaRPr lang="fr-CA" dirty="0"/>
          </a:p>
        </p:txBody>
      </p:sp>
      <p:sp>
        <p:nvSpPr>
          <p:cNvPr id="4" name="Title 3"/>
          <p:cNvSpPr>
            <a:spLocks noGrp="1"/>
          </p:cNvSpPr>
          <p:nvPr>
            <p:ph type="title"/>
          </p:nvPr>
        </p:nvSpPr>
        <p:spPr/>
        <p:txBody>
          <a:bodyPr/>
          <a:lstStyle/>
          <a:p>
            <a:r>
              <a:rPr lang="fr-CA" dirty="0" smtClean="0"/>
              <a:t>Prochains </a:t>
            </a:r>
            <a:r>
              <a:rPr lang="fr-CA" dirty="0" err="1" smtClean="0"/>
              <a:t>Webinaires</a:t>
            </a:r>
            <a:endParaRPr lang="fr-CA" dirty="0"/>
          </a:p>
        </p:txBody>
      </p:sp>
      <p:sp>
        <p:nvSpPr>
          <p:cNvPr id="5" name="TextBox 4"/>
          <p:cNvSpPr txBox="1"/>
          <p:nvPr/>
        </p:nvSpPr>
        <p:spPr>
          <a:xfrm>
            <a:off x="2915816" y="4941168"/>
            <a:ext cx="3259426" cy="1323439"/>
          </a:xfrm>
          <a:prstGeom prst="rect">
            <a:avLst/>
          </a:prstGeom>
          <a:noFill/>
        </p:spPr>
        <p:txBody>
          <a:bodyPr wrap="none" rtlCol="0">
            <a:spAutoFit/>
          </a:bodyPr>
          <a:lstStyle/>
          <a:p>
            <a:r>
              <a:rPr lang="fr-CA" sz="8000" dirty="0" smtClean="0"/>
              <a:t>MERCI!</a:t>
            </a:r>
            <a:endParaRPr lang="fr-CA" sz="8000" dirty="0"/>
          </a:p>
        </p:txBody>
      </p:sp>
    </p:spTree>
    <p:extLst>
      <p:ext uri="{BB962C8B-B14F-4D97-AF65-F5344CB8AC3E}">
        <p14:creationId xmlns:p14="http://schemas.microsoft.com/office/powerpoint/2010/main" xmlns="" val="1172681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6</a:t>
            </a:fld>
            <a:endParaRPr lang="fr-CA" dirty="0"/>
          </a:p>
        </p:txBody>
      </p:sp>
      <p:sp>
        <p:nvSpPr>
          <p:cNvPr id="5" name="TextBox 4"/>
          <p:cNvSpPr txBox="1"/>
          <p:nvPr/>
        </p:nvSpPr>
        <p:spPr>
          <a:xfrm>
            <a:off x="251520" y="1556792"/>
            <a:ext cx="8892480" cy="4893647"/>
          </a:xfrm>
          <a:prstGeom prst="rect">
            <a:avLst/>
          </a:prstGeom>
          <a:noFill/>
        </p:spPr>
        <p:txBody>
          <a:bodyPr wrap="square" rtlCol="0">
            <a:spAutoFit/>
          </a:bodyPr>
          <a:lstStyle/>
          <a:p>
            <a:pPr marL="342900" indent="-342900">
              <a:buFont typeface="Wingdings" charset="2"/>
              <a:buChar char="Ø"/>
            </a:pPr>
            <a:r>
              <a:rPr lang="fr-CA" sz="2400" b="1" dirty="0" smtClean="0"/>
              <a:t>Avant d’acheter:</a:t>
            </a:r>
          </a:p>
          <a:p>
            <a:r>
              <a:rPr lang="fr-CA" sz="2000" dirty="0"/>
              <a:t>Des informations et bonnes pratiques pour réduire les impact des </a:t>
            </a:r>
            <a:r>
              <a:rPr lang="fr-CA" sz="2000" dirty="0" smtClean="0"/>
              <a:t>achats</a:t>
            </a:r>
            <a:endParaRPr lang="fr-CA" sz="2000" b="1" dirty="0"/>
          </a:p>
          <a:p>
            <a:endParaRPr lang="fr-CA" sz="3200" dirty="0"/>
          </a:p>
          <a:p>
            <a:pPr marL="457200" indent="-457200">
              <a:buFont typeface="Wingdings" charset="2"/>
              <a:buChar char="Ø"/>
            </a:pPr>
            <a:r>
              <a:rPr lang="fr-CA" sz="2400" b="1" dirty="0" smtClean="0"/>
              <a:t>Comment repenser le besoin?</a:t>
            </a:r>
          </a:p>
          <a:p>
            <a:pPr marL="914400" lvl="1" indent="-457200">
              <a:buFont typeface="Arial"/>
              <a:buChar char="•"/>
            </a:pPr>
            <a:r>
              <a:rPr lang="fr-CA" sz="2000" dirty="0"/>
              <a:t>adopter une </a:t>
            </a:r>
            <a:r>
              <a:rPr lang="fr-CA" sz="2000" u="sng" dirty="0">
                <a:solidFill>
                  <a:srgbClr val="FF0000"/>
                </a:solidFill>
              </a:rPr>
              <a:t>gestion différenciée </a:t>
            </a:r>
            <a:r>
              <a:rPr lang="fr-CA" sz="2000" dirty="0"/>
              <a:t>des espaces </a:t>
            </a:r>
            <a:r>
              <a:rPr lang="fr-CA" sz="2000" dirty="0" smtClean="0"/>
              <a:t>verts</a:t>
            </a:r>
          </a:p>
          <a:p>
            <a:pPr marL="1371600" lvl="2" indent="-457200">
              <a:buFont typeface="Arial"/>
              <a:buChar char="•"/>
            </a:pPr>
            <a:r>
              <a:rPr lang="fr-CA" sz="2000" dirty="0"/>
              <a:t>Ce concept signifie qu’il ne faut pas traiter tous les espaces verts de la même manière et qu’il est souhaitable d’adapter les interventions d’entretien selon la fréquentation des lieux, leur situation géographique et leur </a:t>
            </a:r>
            <a:r>
              <a:rPr lang="fr-CA" sz="2000" dirty="0" smtClean="0"/>
              <a:t>nature.</a:t>
            </a:r>
          </a:p>
          <a:p>
            <a:pPr marL="1371600" lvl="2" indent="-457200">
              <a:buFont typeface="Arial"/>
              <a:buChar char="•"/>
            </a:pPr>
            <a:r>
              <a:rPr lang="fr-CA" sz="2000" dirty="0"/>
              <a:t>La gestion différenciée des espaces verts suppose également de conserver la végétation spontanée, ce qui s’inscrit aussi dans une logique de préservation de la biodiversité. </a:t>
            </a:r>
            <a:endParaRPr lang="fr-CA" sz="2000" dirty="0" smtClean="0"/>
          </a:p>
          <a:p>
            <a:pPr lvl="1"/>
            <a:endParaRPr lang="fr-CA" sz="2400" dirty="0"/>
          </a:p>
          <a:p>
            <a:endParaRPr lang="fr-CA" sz="2400" b="1" dirty="0"/>
          </a:p>
        </p:txBody>
      </p:sp>
      <p:sp>
        <p:nvSpPr>
          <p:cNvPr id="9" name="Title 1"/>
          <p:cNvSpPr>
            <a:spLocks noGrp="1"/>
          </p:cNvSpPr>
          <p:nvPr>
            <p:ph type="title"/>
          </p:nvPr>
        </p:nvSpPr>
        <p:spPr>
          <a:xfrm>
            <a:off x="251520" y="188640"/>
            <a:ext cx="8229600" cy="1143000"/>
          </a:xfrm>
        </p:spPr>
        <p:txBody>
          <a:bodyPr/>
          <a:lstStyle/>
          <a:p>
            <a:r>
              <a:rPr lang="fr-CA" dirty="0" smtClean="0"/>
              <a:t>1- Aménagement et entretien paysager</a:t>
            </a:r>
            <a:endParaRPr lang="fr-CA" dirty="0"/>
          </a:p>
        </p:txBody>
      </p:sp>
      <p:pic>
        <p:nvPicPr>
          <p:cNvPr id="10" name="Picture 9"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spTree>
    <p:extLst>
      <p:ext uri="{BB962C8B-B14F-4D97-AF65-F5344CB8AC3E}">
        <p14:creationId xmlns:p14="http://schemas.microsoft.com/office/powerpoint/2010/main" xmlns="" val="23795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60</a:t>
            </a:fld>
            <a:endParaRPr lang="fr-CA" dirty="0"/>
          </a:p>
        </p:txBody>
      </p:sp>
      <p:sp>
        <p:nvSpPr>
          <p:cNvPr id="4" name="Title 3"/>
          <p:cNvSpPr>
            <a:spLocks noGrp="1"/>
          </p:cNvSpPr>
          <p:nvPr>
            <p:ph type="title"/>
          </p:nvPr>
        </p:nvSpPr>
        <p:spPr/>
        <p:txBody>
          <a:bodyPr/>
          <a:lstStyle/>
          <a:p>
            <a:r>
              <a:rPr lang="en-US" dirty="0" smtClean="0"/>
              <a:t>À propos des fiches (rappel)</a:t>
            </a:r>
            <a:endParaRPr lang="en-US" dirty="0"/>
          </a:p>
        </p:txBody>
      </p:sp>
      <p:sp>
        <p:nvSpPr>
          <p:cNvPr id="5" name="TextBox 4"/>
          <p:cNvSpPr txBox="1"/>
          <p:nvPr/>
        </p:nvSpPr>
        <p:spPr>
          <a:xfrm>
            <a:off x="323528" y="1556792"/>
            <a:ext cx="6109365" cy="461665"/>
          </a:xfrm>
          <a:prstGeom prst="rect">
            <a:avLst/>
          </a:prstGeom>
          <a:noFill/>
        </p:spPr>
        <p:txBody>
          <a:bodyPr wrap="none" rtlCol="0">
            <a:spAutoFit/>
          </a:bodyPr>
          <a:lstStyle/>
          <a:p>
            <a:pPr marL="285750" indent="-285750">
              <a:buFont typeface="Wingdings" charset="2"/>
              <a:buChar char="Ø"/>
            </a:pPr>
            <a:r>
              <a:rPr lang="fr-CA" sz="2400" b="1" dirty="0" smtClean="0"/>
              <a:t>Qu’est-ce qu’une fiche d’achat responsable?</a:t>
            </a:r>
            <a:endParaRPr lang="fr-CA" sz="2400" b="1" dirty="0"/>
          </a:p>
        </p:txBody>
      </p:sp>
      <p:sp>
        <p:nvSpPr>
          <p:cNvPr id="2" name="TextBox 1"/>
          <p:cNvSpPr txBox="1"/>
          <p:nvPr/>
        </p:nvSpPr>
        <p:spPr>
          <a:xfrm>
            <a:off x="539552" y="2128788"/>
            <a:ext cx="8496944" cy="4401205"/>
          </a:xfrm>
          <a:prstGeom prst="rect">
            <a:avLst/>
          </a:prstGeom>
          <a:noFill/>
        </p:spPr>
        <p:txBody>
          <a:bodyPr wrap="square" rtlCol="0">
            <a:spAutoFit/>
          </a:bodyPr>
          <a:lstStyle/>
          <a:p>
            <a:r>
              <a:rPr lang="fr-CA" sz="1600" dirty="0" smtClean="0"/>
              <a:t>Les fiches de l’ECPAR ont pour objectif de regrouper dans un </a:t>
            </a:r>
            <a:r>
              <a:rPr lang="fr-CA" sz="1600" b="1" dirty="0" smtClean="0"/>
              <a:t>format simple et synthétique </a:t>
            </a:r>
            <a:r>
              <a:rPr lang="fr-CA" sz="1600" dirty="0" smtClean="0"/>
              <a:t>l’ensemble des informations pertinentes et critères spécifiques pour réaliser des achats responsables. On y retrouve: </a:t>
            </a:r>
          </a:p>
          <a:p>
            <a:pPr marL="285750" indent="-285750">
              <a:buFont typeface="Arial"/>
              <a:buChar char="•"/>
            </a:pPr>
            <a:r>
              <a:rPr lang="fr-CA" sz="1600" dirty="0" smtClean="0"/>
              <a:t>De </a:t>
            </a:r>
            <a:r>
              <a:rPr lang="fr-CA" sz="1600" b="1" dirty="0" smtClean="0"/>
              <a:t>l’information générale </a:t>
            </a:r>
            <a:r>
              <a:rPr lang="fr-CA" sz="1600" dirty="0" smtClean="0"/>
              <a:t>(saviez-vous que?) permettant une mise en contexte des enjeux de développement durable des produits et services ciblés</a:t>
            </a:r>
          </a:p>
          <a:p>
            <a:pPr marL="285750" indent="-285750">
              <a:buFont typeface="Arial"/>
              <a:buChar char="•"/>
            </a:pPr>
            <a:r>
              <a:rPr lang="fr-CA" sz="1600" dirty="0" smtClean="0"/>
              <a:t>Des </a:t>
            </a:r>
            <a:r>
              <a:rPr lang="fr-CA" sz="1600" b="1" dirty="0" smtClean="0"/>
              <a:t>bonnes pratiques </a:t>
            </a:r>
            <a:r>
              <a:rPr lang="fr-CA" sz="1600" dirty="0"/>
              <a:t>pour aider </a:t>
            </a:r>
            <a:r>
              <a:rPr lang="fr-CA" sz="1600" dirty="0" smtClean="0"/>
              <a:t>les requérants et acheteurs à réduire les impacts de leurs achats en : </a:t>
            </a:r>
          </a:p>
          <a:p>
            <a:pPr marL="742950" lvl="1" indent="-285750">
              <a:buFontTx/>
              <a:buChar char="-"/>
            </a:pPr>
            <a:r>
              <a:rPr lang="fr-CA" sz="1600" dirty="0" smtClean="0"/>
              <a:t>repensant </a:t>
            </a:r>
            <a:r>
              <a:rPr lang="fr-CA" sz="1600" dirty="0"/>
              <a:t>le </a:t>
            </a:r>
            <a:r>
              <a:rPr lang="fr-CA" sz="1600" dirty="0" smtClean="0"/>
              <a:t>besoin;</a:t>
            </a:r>
          </a:p>
          <a:p>
            <a:pPr marL="742950" lvl="1" indent="-285750">
              <a:buFontTx/>
              <a:buChar char="-"/>
            </a:pPr>
            <a:r>
              <a:rPr lang="fr-CA" sz="1600" dirty="0" smtClean="0"/>
              <a:t>encadrant </a:t>
            </a:r>
            <a:r>
              <a:rPr lang="fr-CA" sz="1600" dirty="0"/>
              <a:t>le contexte de réalisation de </a:t>
            </a:r>
            <a:r>
              <a:rPr lang="fr-CA" sz="1600" dirty="0" smtClean="0"/>
              <a:t>l’activité</a:t>
            </a:r>
            <a:r>
              <a:rPr lang="fr-CA" sz="1600" dirty="0"/>
              <a:t> </a:t>
            </a:r>
            <a:r>
              <a:rPr lang="fr-CA" sz="1600" dirty="0" smtClean="0"/>
              <a:t>ou d’utilisation du produit;</a:t>
            </a:r>
          </a:p>
          <a:p>
            <a:pPr marL="742950" lvl="1" indent="-285750">
              <a:buFontTx/>
              <a:buChar char="-"/>
            </a:pPr>
            <a:r>
              <a:rPr lang="fr-CA" sz="1600" dirty="0"/>
              <a:t>i</a:t>
            </a:r>
            <a:r>
              <a:rPr lang="fr-CA" sz="1600" dirty="0" smtClean="0"/>
              <a:t>ntégrant l’approche </a:t>
            </a:r>
            <a:r>
              <a:rPr lang="fr-CA" sz="1600" dirty="0"/>
              <a:t>des 3RV. </a:t>
            </a:r>
            <a:endParaRPr lang="fr-CA" sz="1600" dirty="0" smtClean="0"/>
          </a:p>
          <a:p>
            <a:pPr marL="285750" indent="-285750">
              <a:buFont typeface="Arial"/>
              <a:buChar char="•"/>
            </a:pPr>
            <a:r>
              <a:rPr lang="fr-CA" sz="1600" dirty="0" smtClean="0"/>
              <a:t>Une liste de </a:t>
            </a:r>
            <a:r>
              <a:rPr lang="fr-CA" sz="1600" b="1" dirty="0" smtClean="0"/>
              <a:t>critères, certifications et exigences environnementaux et sociaux </a:t>
            </a:r>
            <a:r>
              <a:rPr lang="fr-CA" sz="1600" dirty="0" smtClean="0"/>
              <a:t>à prendre en compte pour des achats responsables (dans une perspective cycle de vie)</a:t>
            </a:r>
          </a:p>
          <a:p>
            <a:pPr marL="285750" indent="-285750">
              <a:buFont typeface="Arial"/>
              <a:buChar char="•"/>
            </a:pPr>
            <a:r>
              <a:rPr lang="fr-CA" sz="1600" dirty="0" smtClean="0"/>
              <a:t>Une description de </a:t>
            </a:r>
            <a:r>
              <a:rPr lang="fr-CA" sz="1600" b="1" dirty="0" smtClean="0"/>
              <a:t>l’information à obtenir </a:t>
            </a:r>
            <a:r>
              <a:rPr lang="fr-CA" sz="1600" dirty="0" smtClean="0"/>
              <a:t>des fournisseurs</a:t>
            </a:r>
          </a:p>
          <a:p>
            <a:pPr marL="285750" indent="-285750">
              <a:buFont typeface="Arial"/>
              <a:buChar char="•"/>
            </a:pPr>
            <a:r>
              <a:rPr lang="fr-CA" sz="1600" dirty="0" smtClean="0"/>
              <a:t>La </a:t>
            </a:r>
            <a:r>
              <a:rPr lang="fr-CA" sz="1600" b="1" dirty="0" smtClean="0"/>
              <a:t>justification</a:t>
            </a:r>
            <a:r>
              <a:rPr lang="fr-CA" sz="1600" dirty="0" smtClean="0"/>
              <a:t> des critères ainsi que des </a:t>
            </a:r>
            <a:r>
              <a:rPr lang="fr-CA" sz="1600" b="1" dirty="0" smtClean="0"/>
              <a:t>références</a:t>
            </a:r>
            <a:r>
              <a:rPr lang="fr-CA" sz="1600" dirty="0" smtClean="0"/>
              <a:t> pour en savoir plus</a:t>
            </a:r>
          </a:p>
          <a:p>
            <a:pPr marL="285750" indent="-285750">
              <a:buFont typeface="Arial"/>
              <a:buChar char="•"/>
            </a:pPr>
            <a:r>
              <a:rPr lang="fr-CA" sz="1600" dirty="0" smtClean="0"/>
              <a:t>Une liste des entreprises </a:t>
            </a:r>
            <a:r>
              <a:rPr lang="fr-CA" sz="1600" b="1" dirty="0" smtClean="0"/>
              <a:t>d’économie sociale </a:t>
            </a:r>
            <a:r>
              <a:rPr lang="fr-CA" sz="1600" dirty="0" smtClean="0"/>
              <a:t>pouvant fournir le produit ou service demandé (lorsqu’applicable)</a:t>
            </a:r>
          </a:p>
          <a:p>
            <a:pPr marL="285750" indent="-285750">
              <a:buFont typeface="Arial"/>
              <a:buChar char="•"/>
            </a:pPr>
            <a:r>
              <a:rPr lang="fr-CA" sz="1600" dirty="0" smtClean="0"/>
              <a:t>Un calculateur des </a:t>
            </a:r>
            <a:r>
              <a:rPr lang="fr-CA" sz="1600" b="1" dirty="0" smtClean="0"/>
              <a:t>coûts totaux de propriété </a:t>
            </a:r>
            <a:r>
              <a:rPr lang="fr-CA" sz="1600" dirty="0" smtClean="0"/>
              <a:t>(lorsqu’applicable)</a:t>
            </a:r>
            <a:endParaRPr lang="fr-CA" sz="1600" dirty="0"/>
          </a:p>
        </p:txBody>
      </p:sp>
      <p:sp>
        <p:nvSpPr>
          <p:cNvPr id="7" name="Rectangle 6"/>
          <p:cNvSpPr/>
          <p:nvPr/>
        </p:nvSpPr>
        <p:spPr>
          <a:xfrm>
            <a:off x="467544" y="3429000"/>
            <a:ext cx="8352928" cy="1728192"/>
          </a:xfrm>
          <a:prstGeom prst="rect">
            <a:avLst/>
          </a:prstGeom>
          <a:noFill/>
          <a:ln>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dirty="0"/>
          </a:p>
        </p:txBody>
      </p:sp>
      <p:sp>
        <p:nvSpPr>
          <p:cNvPr id="8" name="Line Callout 1 7"/>
          <p:cNvSpPr/>
          <p:nvPr/>
        </p:nvSpPr>
        <p:spPr>
          <a:xfrm>
            <a:off x="7884368" y="1412776"/>
            <a:ext cx="1224136" cy="720080"/>
          </a:xfrm>
          <a:prstGeom prst="borderCallout1">
            <a:avLst>
              <a:gd name="adj1" fmla="val 109580"/>
              <a:gd name="adj2" fmla="val 76073"/>
              <a:gd name="adj3" fmla="val 319734"/>
              <a:gd name="adj4" fmla="val 637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Cœur du document</a:t>
            </a:r>
            <a:endParaRPr lang="fr-CA" dirty="0"/>
          </a:p>
        </p:txBody>
      </p:sp>
    </p:spTree>
    <p:extLst>
      <p:ext uri="{BB962C8B-B14F-4D97-AF65-F5344CB8AC3E}">
        <p14:creationId xmlns:p14="http://schemas.microsoft.com/office/powerpoint/2010/main" xmlns="" val="133709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61</a:t>
            </a:fld>
            <a:endParaRPr lang="fr-CA" dirty="0"/>
          </a:p>
        </p:txBody>
      </p:sp>
      <p:sp>
        <p:nvSpPr>
          <p:cNvPr id="4" name="Title 3"/>
          <p:cNvSpPr>
            <a:spLocks noGrp="1"/>
          </p:cNvSpPr>
          <p:nvPr>
            <p:ph type="title"/>
          </p:nvPr>
        </p:nvSpPr>
        <p:spPr/>
        <p:txBody>
          <a:bodyPr/>
          <a:lstStyle/>
          <a:p>
            <a:r>
              <a:rPr lang="fr-CA" dirty="0" smtClean="0"/>
              <a:t>À propos des fiches (rappel)</a:t>
            </a:r>
            <a:endParaRPr lang="fr-CA" dirty="0"/>
          </a:p>
        </p:txBody>
      </p:sp>
      <p:sp>
        <p:nvSpPr>
          <p:cNvPr id="5" name="TextBox 4"/>
          <p:cNvSpPr txBox="1"/>
          <p:nvPr/>
        </p:nvSpPr>
        <p:spPr>
          <a:xfrm>
            <a:off x="395536" y="1556792"/>
            <a:ext cx="6699270" cy="461665"/>
          </a:xfrm>
          <a:prstGeom prst="rect">
            <a:avLst/>
          </a:prstGeom>
          <a:noFill/>
        </p:spPr>
        <p:txBody>
          <a:bodyPr wrap="none" rtlCol="0">
            <a:spAutoFit/>
          </a:bodyPr>
          <a:lstStyle/>
          <a:p>
            <a:pPr marL="285750" indent="-285750">
              <a:buFont typeface="Wingdings" charset="2"/>
              <a:buChar char="Ø"/>
            </a:pPr>
            <a:r>
              <a:rPr lang="fr-CA" sz="2400" b="1" dirty="0" smtClean="0"/>
              <a:t>À qui s’adressent ces fiches d’achat responsable?</a:t>
            </a:r>
            <a:endParaRPr lang="fr-CA" sz="2400" b="1" dirty="0"/>
          </a:p>
        </p:txBody>
      </p:sp>
      <p:sp>
        <p:nvSpPr>
          <p:cNvPr id="8" name="TextBox 7"/>
          <p:cNvSpPr txBox="1"/>
          <p:nvPr/>
        </p:nvSpPr>
        <p:spPr>
          <a:xfrm>
            <a:off x="539552" y="2154342"/>
            <a:ext cx="8496944" cy="4031873"/>
          </a:xfrm>
          <a:prstGeom prst="rect">
            <a:avLst/>
          </a:prstGeom>
          <a:noFill/>
        </p:spPr>
        <p:txBody>
          <a:bodyPr wrap="square" rtlCol="0">
            <a:spAutoFit/>
          </a:bodyPr>
          <a:lstStyle/>
          <a:p>
            <a:pPr marL="342900" indent="-342900">
              <a:buFont typeface="+mj-lt"/>
              <a:buAutoNum type="arabicPeriod"/>
            </a:pPr>
            <a:r>
              <a:rPr lang="fr-CA" sz="1600" b="1" dirty="0" smtClean="0"/>
              <a:t>Aux équipes en DD et conseillers DD</a:t>
            </a:r>
          </a:p>
          <a:p>
            <a:pPr marL="800100" lvl="1" indent="-342900">
              <a:buFont typeface="Arial"/>
              <a:buChar char="•"/>
            </a:pPr>
            <a:r>
              <a:rPr lang="fr-CA" sz="1600" dirty="0" smtClean="0"/>
              <a:t>Les fiches fournissent de l’information pour développer un dossier d’affaires, mobiliser, informer, sensibiliser les équipes aux enjeux DD des produits et services ciblés. Les fiches fournisseurs l’ensemble de l’information pour justifier l’inclusion des critères et exigences de développement durable auprès des équipes achats.</a:t>
            </a:r>
          </a:p>
          <a:p>
            <a:pPr marL="800100" lvl="1" indent="-342900">
              <a:buFont typeface="Arial"/>
              <a:buChar char="•"/>
            </a:pPr>
            <a:endParaRPr lang="fr-CA" sz="1600" dirty="0" smtClean="0"/>
          </a:p>
          <a:p>
            <a:pPr marL="342900" indent="-342900">
              <a:buFont typeface="+mj-lt"/>
              <a:buAutoNum type="arabicPeriod"/>
            </a:pPr>
            <a:r>
              <a:rPr lang="fr-CA" sz="1600" b="1" dirty="0" smtClean="0"/>
              <a:t>Aux requérants</a:t>
            </a:r>
            <a:endParaRPr lang="fr-CA" sz="1600" b="1" dirty="0"/>
          </a:p>
          <a:p>
            <a:pPr marL="800100" lvl="1" indent="-342900">
              <a:buFont typeface="Arial"/>
              <a:buChar char="•"/>
            </a:pPr>
            <a:r>
              <a:rPr lang="fr-CA" sz="1600" dirty="0" smtClean="0"/>
              <a:t>Les fiches permettent de comprendre les enjeux de développement durable et visent à fournir de l’information pour supporter une meilleure prise de décision en amont du geste d’achat et aider à une meilleure définition du besoin.</a:t>
            </a:r>
          </a:p>
          <a:p>
            <a:pPr marL="800100" lvl="1" indent="-342900">
              <a:buFont typeface="Arial"/>
              <a:buChar char="•"/>
            </a:pPr>
            <a:endParaRPr lang="fr-CA" sz="1600" dirty="0" smtClean="0"/>
          </a:p>
          <a:p>
            <a:pPr marL="342900" indent="-342900">
              <a:buFont typeface="+mj-lt"/>
              <a:buAutoNum type="arabicPeriod"/>
            </a:pPr>
            <a:r>
              <a:rPr lang="fr-CA" sz="1600" b="1" dirty="0" smtClean="0"/>
              <a:t>Aux acheteurs</a:t>
            </a:r>
          </a:p>
          <a:p>
            <a:pPr marL="800100" lvl="1" indent="-342900">
              <a:buFont typeface="Arial"/>
              <a:buChar char="•"/>
            </a:pPr>
            <a:r>
              <a:rPr lang="fr-CA" sz="1600" dirty="0" smtClean="0"/>
              <a:t>Les fiches fournissent les exigences et critères environnementaux et sociaux spécifiques à intégrer aux appels d’offres ou aux cahiers des charges. Les fiches fournissent aussi les informations à obtenir des fournisseurs pour attester qu’un produit ou service répond bien aux exigences souhaitées.</a:t>
            </a:r>
          </a:p>
        </p:txBody>
      </p:sp>
    </p:spTree>
    <p:extLst>
      <p:ext uri="{BB962C8B-B14F-4D97-AF65-F5344CB8AC3E}">
        <p14:creationId xmlns:p14="http://schemas.microsoft.com/office/powerpoint/2010/main" xmlns="" val="138654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l"/>
            <a:r>
              <a:rPr lang="fr-CA" sz="3600" dirty="0" smtClean="0"/>
              <a:t>Où consulter les fiches d’achat responsable?</a:t>
            </a:r>
            <a:endParaRPr lang="fr-CA" sz="3600" dirty="0"/>
          </a:p>
        </p:txBody>
      </p:sp>
      <p:sp>
        <p:nvSpPr>
          <p:cNvPr id="3" name="Espace réservé du numéro de diapositive 2"/>
          <p:cNvSpPr>
            <a:spLocks noGrp="1"/>
          </p:cNvSpPr>
          <p:nvPr>
            <p:ph type="sldNum" sz="quarter" idx="12"/>
            <p:custDataLst>
              <p:tags r:id="rId2"/>
            </p:custDataLst>
          </p:nvPr>
        </p:nvSpPr>
        <p:spPr/>
        <p:txBody>
          <a:bodyPr/>
          <a:lstStyle/>
          <a:p>
            <a:fld id="{3F9B3A0C-4EB6-4C8C-95BC-CBDD074E636A}" type="slidenum">
              <a:rPr lang="fr-CA" smtClean="0"/>
              <a:pPr/>
              <a:t>62</a:t>
            </a:fld>
            <a:endParaRPr lang="fr-CA" dirty="0"/>
          </a:p>
        </p:txBody>
      </p:sp>
      <p:pic>
        <p:nvPicPr>
          <p:cNvPr id="4" name="Picture 3" descr="Capture d’écran 2014-12-09 à 09.07.40.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20345" y="5013176"/>
            <a:ext cx="4763328" cy="1008112"/>
          </a:xfrm>
          <a:prstGeom prst="rect">
            <a:avLst/>
          </a:prstGeom>
        </p:spPr>
      </p:pic>
      <p:pic>
        <p:nvPicPr>
          <p:cNvPr id="6" name="Picture 5" descr="Capture d’écran 2014-12-09 à 09.07.28.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359137" y="1772816"/>
            <a:ext cx="4869047" cy="3168352"/>
          </a:xfrm>
          <a:prstGeom prst="rect">
            <a:avLst/>
          </a:prstGeom>
        </p:spPr>
      </p:pic>
      <p:sp>
        <p:nvSpPr>
          <p:cNvPr id="7" name="Rectangle 6"/>
          <p:cNvSpPr/>
          <p:nvPr/>
        </p:nvSpPr>
        <p:spPr>
          <a:xfrm>
            <a:off x="4572000" y="5085184"/>
            <a:ext cx="1368152" cy="1080120"/>
          </a:xfrm>
          <a:prstGeom prst="rect">
            <a:avLst/>
          </a:prstGeom>
          <a:noFill/>
          <a:ln>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dirty="0"/>
          </a:p>
        </p:txBody>
      </p:sp>
      <p:sp>
        <p:nvSpPr>
          <p:cNvPr id="8" name="Left Arrow 7"/>
          <p:cNvSpPr/>
          <p:nvPr/>
        </p:nvSpPr>
        <p:spPr>
          <a:xfrm rot="10800000">
            <a:off x="539552" y="1484784"/>
            <a:ext cx="792088" cy="432048"/>
          </a:xfrm>
          <a:prstGeom prst="leftArrow">
            <a:avLst/>
          </a:prstGeom>
          <a:solidFill>
            <a:srgbClr val="FF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9" name="Rounded Rectangular Callout 8"/>
          <p:cNvSpPr/>
          <p:nvPr/>
        </p:nvSpPr>
        <p:spPr>
          <a:xfrm>
            <a:off x="6948264" y="3933056"/>
            <a:ext cx="1584176" cy="1080120"/>
          </a:xfrm>
          <a:prstGeom prst="wedgeRoundRectCallout">
            <a:avLst>
              <a:gd name="adj1" fmla="val -64124"/>
              <a:gd name="adj2" fmla="val 9895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dirty="0" smtClean="0"/>
              <a:t>Espace pour les membres</a:t>
            </a:r>
            <a:endParaRPr lang="fr-CA" dirty="0"/>
          </a:p>
        </p:txBody>
      </p:sp>
      <p:sp>
        <p:nvSpPr>
          <p:cNvPr id="10" name="TextBox 9"/>
          <p:cNvSpPr txBox="1"/>
          <p:nvPr/>
        </p:nvSpPr>
        <p:spPr>
          <a:xfrm>
            <a:off x="1355947" y="1412776"/>
            <a:ext cx="1672253" cy="369332"/>
          </a:xfrm>
          <a:prstGeom prst="rect">
            <a:avLst/>
          </a:prstGeom>
          <a:noFill/>
        </p:spPr>
        <p:txBody>
          <a:bodyPr wrap="none" rtlCol="0">
            <a:spAutoFit/>
          </a:bodyPr>
          <a:lstStyle/>
          <a:p>
            <a:r>
              <a:rPr lang="fr-CA" b="1" dirty="0" smtClean="0"/>
              <a:t>www.ecpar.org</a:t>
            </a:r>
            <a:endParaRPr lang="fr-CA" b="1" dirty="0"/>
          </a:p>
        </p:txBody>
      </p:sp>
      <p:sp>
        <p:nvSpPr>
          <p:cNvPr id="13" name="Left Arrow 12"/>
          <p:cNvSpPr/>
          <p:nvPr/>
        </p:nvSpPr>
        <p:spPr>
          <a:xfrm>
            <a:off x="6084168" y="5517232"/>
            <a:ext cx="792088" cy="432048"/>
          </a:xfrm>
          <a:prstGeom prst="leftArrow">
            <a:avLst/>
          </a:prstGeom>
          <a:solidFill>
            <a:srgbClr val="FF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CA" sz="3600" dirty="0"/>
              <a:t>Où consulter les fiches d’achat responsable?</a:t>
            </a:r>
          </a:p>
        </p:txBody>
      </p:sp>
      <p:sp>
        <p:nvSpPr>
          <p:cNvPr id="3" name="Slide Number Placeholder 2"/>
          <p:cNvSpPr>
            <a:spLocks noGrp="1"/>
          </p:cNvSpPr>
          <p:nvPr>
            <p:ph type="sldNum" sz="quarter" idx="12"/>
          </p:nvPr>
        </p:nvSpPr>
        <p:spPr/>
        <p:txBody>
          <a:bodyPr/>
          <a:lstStyle/>
          <a:p>
            <a:fld id="{3F9B3A0C-4EB6-4C8C-95BC-CBDD074E636A}" type="slidenum">
              <a:rPr lang="fr-CA" smtClean="0"/>
              <a:pPr/>
              <a:t>63</a:t>
            </a:fld>
            <a:endParaRPr lang="fr-CA" dirty="0"/>
          </a:p>
        </p:txBody>
      </p:sp>
      <p:pic>
        <p:nvPicPr>
          <p:cNvPr id="4" name="Picture 3" descr="Capture d’écran 2014-12-09 à 09.11.3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3568" y="1916832"/>
            <a:ext cx="5760640" cy="3563041"/>
          </a:xfrm>
          <a:prstGeom prst="rect">
            <a:avLst/>
          </a:prstGeom>
        </p:spPr>
      </p:pic>
      <p:pic>
        <p:nvPicPr>
          <p:cNvPr id="5" name="Picture 4" descr="Capture d’écran 2014-12-09 à 09.12.21.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74362" y="2304256"/>
            <a:ext cx="3998038" cy="4293096"/>
          </a:xfrm>
          <a:prstGeom prst="rect">
            <a:avLst/>
          </a:prstGeom>
        </p:spPr>
      </p:pic>
      <p:sp>
        <p:nvSpPr>
          <p:cNvPr id="6" name="Rectangle 5"/>
          <p:cNvSpPr/>
          <p:nvPr/>
        </p:nvSpPr>
        <p:spPr>
          <a:xfrm>
            <a:off x="4021956" y="7389440"/>
            <a:ext cx="1368152" cy="1080120"/>
          </a:xfrm>
          <a:prstGeom prst="rect">
            <a:avLst/>
          </a:prstGeom>
          <a:noFill/>
          <a:ln>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dirty="0"/>
          </a:p>
        </p:txBody>
      </p:sp>
      <p:sp>
        <p:nvSpPr>
          <p:cNvPr id="7" name="Left Arrow 6"/>
          <p:cNvSpPr/>
          <p:nvPr/>
        </p:nvSpPr>
        <p:spPr>
          <a:xfrm rot="10800000">
            <a:off x="-10492" y="3789040"/>
            <a:ext cx="792088" cy="432048"/>
          </a:xfrm>
          <a:prstGeom prst="leftArrow">
            <a:avLst/>
          </a:prstGeom>
          <a:solidFill>
            <a:srgbClr val="FF000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8" name="Rectangle 7"/>
          <p:cNvSpPr/>
          <p:nvPr/>
        </p:nvSpPr>
        <p:spPr>
          <a:xfrm>
            <a:off x="755576" y="3789040"/>
            <a:ext cx="1368152" cy="360040"/>
          </a:xfrm>
          <a:prstGeom prst="rect">
            <a:avLst/>
          </a:prstGeom>
          <a:noFill/>
          <a:ln>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dirty="0"/>
          </a:p>
        </p:txBody>
      </p:sp>
      <p:cxnSp>
        <p:nvCxnSpPr>
          <p:cNvPr id="10" name="Straight Connector 9"/>
          <p:cNvCxnSpPr/>
          <p:nvPr/>
        </p:nvCxnSpPr>
        <p:spPr>
          <a:xfrm flipV="1">
            <a:off x="2123728" y="2348880"/>
            <a:ext cx="2088232" cy="14401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123728" y="4149080"/>
            <a:ext cx="2232248" cy="23762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3393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7</a:t>
            </a:fld>
            <a:endParaRPr lang="fr-CA" dirty="0"/>
          </a:p>
        </p:txBody>
      </p:sp>
      <p:sp>
        <p:nvSpPr>
          <p:cNvPr id="5" name="TextBox 4"/>
          <p:cNvSpPr txBox="1"/>
          <p:nvPr/>
        </p:nvSpPr>
        <p:spPr>
          <a:xfrm>
            <a:off x="251520" y="1508005"/>
            <a:ext cx="8892480" cy="4524316"/>
          </a:xfrm>
          <a:prstGeom prst="rect">
            <a:avLst/>
          </a:prstGeom>
          <a:noFill/>
        </p:spPr>
        <p:txBody>
          <a:bodyPr wrap="square" rtlCol="0">
            <a:spAutoFit/>
          </a:bodyPr>
          <a:lstStyle/>
          <a:p>
            <a:pPr marL="342900" indent="-342900">
              <a:buFont typeface="Wingdings" charset="2"/>
              <a:buChar char="Ø"/>
            </a:pPr>
            <a:r>
              <a:rPr lang="fr-CA" b="1" dirty="0" smtClean="0"/>
              <a:t>Comment encadrer </a:t>
            </a:r>
            <a:r>
              <a:rPr lang="fr-CA" b="1" dirty="0"/>
              <a:t>le contexte de réalisation de </a:t>
            </a:r>
            <a:r>
              <a:rPr lang="fr-CA" b="1" dirty="0" smtClean="0"/>
              <a:t>l’activité?</a:t>
            </a:r>
          </a:p>
          <a:p>
            <a:pPr marL="730250" lvl="2" indent="-285750">
              <a:buFont typeface="Wingdings" charset="2"/>
              <a:buChar char="Ø"/>
            </a:pPr>
            <a:r>
              <a:rPr lang="fr-CA" dirty="0" smtClean="0"/>
              <a:t>Recourir </a:t>
            </a:r>
            <a:r>
              <a:rPr lang="fr-CA" dirty="0"/>
              <a:t>le plus possible aux </a:t>
            </a:r>
            <a:r>
              <a:rPr lang="fr-CA" dirty="0">
                <a:solidFill>
                  <a:srgbClr val="FF0000"/>
                </a:solidFill>
              </a:rPr>
              <a:t>végétaux indigènes </a:t>
            </a:r>
            <a:r>
              <a:rPr lang="fr-CA" dirty="0"/>
              <a:t>(issus d’une production locale) qui sont mieux adaptés au milieu et nécessitent moins de soins;</a:t>
            </a:r>
          </a:p>
          <a:p>
            <a:pPr marL="730250" lvl="2" indent="-285750">
              <a:buFont typeface="Wingdings" charset="2"/>
              <a:buChar char="Ø"/>
            </a:pPr>
            <a:r>
              <a:rPr lang="fr-CA" dirty="0"/>
              <a:t>Tailler les plantes, arbustes et arbres régulièrement et adéquatement afin de les maintenir en </a:t>
            </a:r>
            <a:r>
              <a:rPr lang="fr-CA" dirty="0">
                <a:solidFill>
                  <a:srgbClr val="FF0000"/>
                </a:solidFill>
              </a:rPr>
              <a:t>bonne santé et éviter leur remplacement</a:t>
            </a:r>
            <a:r>
              <a:rPr lang="fr-CA" dirty="0"/>
              <a:t>;</a:t>
            </a:r>
          </a:p>
          <a:p>
            <a:pPr marL="730250" lvl="2" indent="-285750">
              <a:buFont typeface="Wingdings" charset="2"/>
              <a:buChar char="Ø"/>
            </a:pPr>
            <a:r>
              <a:rPr lang="fr-CA" dirty="0"/>
              <a:t>Utiliser du paillis (d’origine végétale) pour limiter la croissance des mauvaises herbes et augmenter la capacité de rétention de l’eau ainsi que des éléments nutritifs;</a:t>
            </a:r>
          </a:p>
          <a:p>
            <a:pPr marL="730250" lvl="2" indent="-285750">
              <a:buFont typeface="Wingdings" charset="2"/>
              <a:buChar char="Ø"/>
            </a:pPr>
            <a:r>
              <a:rPr lang="fr-CA" dirty="0"/>
              <a:t>Éviter les plantations de </a:t>
            </a:r>
            <a:r>
              <a:rPr lang="fr-CA" dirty="0">
                <a:solidFill>
                  <a:srgbClr val="FF0000"/>
                </a:solidFill>
              </a:rPr>
              <a:t>végétaux </a:t>
            </a:r>
            <a:r>
              <a:rPr lang="fr-CA" dirty="0" smtClean="0">
                <a:solidFill>
                  <a:srgbClr val="FF0000"/>
                </a:solidFill>
              </a:rPr>
              <a:t>envahissants</a:t>
            </a:r>
            <a:r>
              <a:rPr lang="fr-CA" baseline="30000" dirty="0" smtClean="0">
                <a:solidFill>
                  <a:srgbClr val="FF0000"/>
                </a:solidFill>
              </a:rPr>
              <a:t>1</a:t>
            </a:r>
            <a:r>
              <a:rPr lang="fr-CA" dirty="0" smtClean="0"/>
              <a:t>: </a:t>
            </a:r>
            <a:r>
              <a:rPr lang="fr-CA" dirty="0"/>
              <a:t>les plantes envahissantes représentent l’une des causes majeures d’appauvrissement de la biodiversité. </a:t>
            </a:r>
          </a:p>
          <a:p>
            <a:pPr marL="730250" lvl="2" indent="-285750">
              <a:buFont typeface="Wingdings" charset="2"/>
              <a:buChar char="Ø"/>
            </a:pPr>
            <a:r>
              <a:rPr lang="fr-CA" dirty="0"/>
              <a:t>Adopter </a:t>
            </a:r>
            <a:r>
              <a:rPr lang="fr-CA" dirty="0" smtClean="0"/>
              <a:t>des </a:t>
            </a:r>
            <a:r>
              <a:rPr lang="fr-CA" dirty="0"/>
              <a:t>bonnes pratiques </a:t>
            </a:r>
            <a:r>
              <a:rPr lang="fr-CA" dirty="0" smtClean="0">
                <a:solidFill>
                  <a:srgbClr val="FF0000"/>
                </a:solidFill>
              </a:rPr>
              <a:t>d’arrosage</a:t>
            </a:r>
          </a:p>
          <a:p>
            <a:pPr marL="730250" lvl="2" indent="-285750">
              <a:buFont typeface="Wingdings" charset="2"/>
              <a:buChar char="Ø"/>
            </a:pPr>
            <a:r>
              <a:rPr lang="fr-CA" dirty="0">
                <a:solidFill>
                  <a:srgbClr val="FF0000"/>
                </a:solidFill>
              </a:rPr>
              <a:t>Limiter</a:t>
            </a:r>
            <a:r>
              <a:rPr lang="fr-CA" dirty="0"/>
              <a:t> l’utilisation de produits phytosanitaires (pesticides) autant que possible en préférant la lutte biologique (introduction d’espèces prédatrices)</a:t>
            </a:r>
          </a:p>
          <a:p>
            <a:pPr marL="1187450" lvl="3" indent="-285750">
              <a:buFont typeface="Wingdings" charset="2"/>
              <a:buChar char="Ø"/>
            </a:pPr>
            <a:r>
              <a:rPr lang="fr-CA" dirty="0" smtClean="0"/>
              <a:t>en </a:t>
            </a:r>
            <a:r>
              <a:rPr lang="fr-CA" dirty="0"/>
              <a:t>adoptant le principe de lutte antiparasitaire intégrée (s’adresse aux professionnels, formés au principe de la lutte intégrée, plutôt qu’aux particuliers);</a:t>
            </a:r>
          </a:p>
          <a:p>
            <a:pPr marL="1187450" lvl="3" indent="-285750">
              <a:buFont typeface="Wingdings" charset="2"/>
              <a:buChar char="Ø"/>
            </a:pPr>
            <a:r>
              <a:rPr lang="fr-CA" dirty="0" smtClean="0"/>
              <a:t>en </a:t>
            </a:r>
            <a:r>
              <a:rPr lang="fr-CA" dirty="0"/>
              <a:t>préférant la lutte biologique (introduction d’espèces prédatrices).</a:t>
            </a:r>
          </a:p>
        </p:txBody>
      </p:sp>
      <p:sp>
        <p:nvSpPr>
          <p:cNvPr id="9" name="Title 1"/>
          <p:cNvSpPr>
            <a:spLocks noGrp="1"/>
          </p:cNvSpPr>
          <p:nvPr>
            <p:ph type="title"/>
          </p:nvPr>
        </p:nvSpPr>
        <p:spPr>
          <a:xfrm>
            <a:off x="251520" y="188640"/>
            <a:ext cx="8229600" cy="1143000"/>
          </a:xfrm>
        </p:spPr>
        <p:txBody>
          <a:bodyPr/>
          <a:lstStyle/>
          <a:p>
            <a:r>
              <a:rPr lang="fr-CA" dirty="0" smtClean="0"/>
              <a:t>1- Aménagement et entretien paysager</a:t>
            </a:r>
            <a:endParaRPr lang="fr-CA" dirty="0"/>
          </a:p>
        </p:txBody>
      </p:sp>
      <p:pic>
        <p:nvPicPr>
          <p:cNvPr id="10" name="Picture 9"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sp>
        <p:nvSpPr>
          <p:cNvPr id="2" name="TextBox 1"/>
          <p:cNvSpPr txBox="1"/>
          <p:nvPr/>
        </p:nvSpPr>
        <p:spPr>
          <a:xfrm>
            <a:off x="2699792" y="6165304"/>
            <a:ext cx="6158006" cy="307777"/>
          </a:xfrm>
          <a:prstGeom prst="rect">
            <a:avLst/>
          </a:prstGeom>
          <a:noFill/>
        </p:spPr>
        <p:txBody>
          <a:bodyPr wrap="none" rtlCol="0">
            <a:spAutoFit/>
          </a:bodyPr>
          <a:lstStyle/>
          <a:p>
            <a:r>
              <a:rPr lang="fr-CA" sz="1400" i="1" dirty="0"/>
              <a:t>1 - http://</a:t>
            </a:r>
            <a:r>
              <a:rPr lang="fr-CA" sz="1400" i="1" dirty="0" err="1"/>
              <a:t>www.mddelcc.gouv.qc.ca</a:t>
            </a:r>
            <a:r>
              <a:rPr lang="fr-CA" sz="1400" i="1" dirty="0"/>
              <a:t>/</a:t>
            </a:r>
            <a:r>
              <a:rPr lang="fr-CA" sz="1400" i="1" dirty="0" err="1"/>
              <a:t>biodiversite</a:t>
            </a:r>
            <a:r>
              <a:rPr lang="fr-CA" sz="1400" i="1" dirty="0"/>
              <a:t>/</a:t>
            </a:r>
            <a:r>
              <a:rPr lang="fr-CA" sz="1400" i="1" dirty="0" err="1"/>
              <a:t>especes</a:t>
            </a:r>
            <a:r>
              <a:rPr lang="fr-CA" sz="1400" i="1" dirty="0"/>
              <a:t>-exotiques-envahissant...</a:t>
            </a:r>
          </a:p>
        </p:txBody>
      </p:sp>
    </p:spTree>
    <p:extLst>
      <p:ext uri="{BB962C8B-B14F-4D97-AF65-F5344CB8AC3E}">
        <p14:creationId xmlns:p14="http://schemas.microsoft.com/office/powerpoint/2010/main" xmlns="" val="157892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8</a:t>
            </a:fld>
            <a:endParaRPr lang="fr-CA" dirty="0"/>
          </a:p>
        </p:txBody>
      </p:sp>
      <p:sp>
        <p:nvSpPr>
          <p:cNvPr id="5" name="TextBox 4"/>
          <p:cNvSpPr txBox="1"/>
          <p:nvPr/>
        </p:nvSpPr>
        <p:spPr>
          <a:xfrm>
            <a:off x="251520" y="1508005"/>
            <a:ext cx="8892480" cy="830997"/>
          </a:xfrm>
          <a:prstGeom prst="rect">
            <a:avLst/>
          </a:prstGeom>
          <a:noFill/>
        </p:spPr>
        <p:txBody>
          <a:bodyPr wrap="square" rtlCol="0">
            <a:spAutoFit/>
          </a:bodyPr>
          <a:lstStyle/>
          <a:p>
            <a:pPr marL="342900" indent="-342900">
              <a:buFont typeface="Wingdings" charset="2"/>
              <a:buChar char="Ø"/>
            </a:pPr>
            <a:r>
              <a:rPr lang="fr-CA" sz="2400" b="1" dirty="0" smtClean="0"/>
              <a:t>Les bonnes </a:t>
            </a:r>
          </a:p>
          <a:p>
            <a:r>
              <a:rPr lang="fr-CA" sz="2400" b="1" dirty="0" smtClean="0"/>
              <a:t>pratiques 3RV</a:t>
            </a:r>
          </a:p>
        </p:txBody>
      </p:sp>
      <p:sp>
        <p:nvSpPr>
          <p:cNvPr id="9" name="Title 1"/>
          <p:cNvSpPr>
            <a:spLocks noGrp="1"/>
          </p:cNvSpPr>
          <p:nvPr>
            <p:ph type="title"/>
          </p:nvPr>
        </p:nvSpPr>
        <p:spPr>
          <a:xfrm>
            <a:off x="251520" y="188640"/>
            <a:ext cx="8229600" cy="1143000"/>
          </a:xfrm>
        </p:spPr>
        <p:txBody>
          <a:bodyPr/>
          <a:lstStyle/>
          <a:p>
            <a:r>
              <a:rPr lang="fr-CA" dirty="0" smtClean="0"/>
              <a:t>1- Aménagement et entretien paysager</a:t>
            </a:r>
            <a:endParaRPr lang="fr-CA" dirty="0"/>
          </a:p>
        </p:txBody>
      </p:sp>
      <p:pic>
        <p:nvPicPr>
          <p:cNvPr id="10" name="Picture 9"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pic>
        <p:nvPicPr>
          <p:cNvPr id="2" name="Picture 1" descr="Capture d’écran 2015-01-19 à 10.57.55.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72772" y="1622276"/>
            <a:ext cx="5643644" cy="5047084"/>
          </a:xfrm>
          <a:prstGeom prst="rect">
            <a:avLst/>
          </a:prstGeom>
        </p:spPr>
      </p:pic>
    </p:spTree>
    <p:extLst>
      <p:ext uri="{BB962C8B-B14F-4D97-AF65-F5344CB8AC3E}">
        <p14:creationId xmlns:p14="http://schemas.microsoft.com/office/powerpoint/2010/main" xmlns="" val="3971928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F9B3A0C-4EB6-4C8C-95BC-CBDD074E636A}" type="slidenum">
              <a:rPr lang="fr-CA" smtClean="0"/>
              <a:pPr/>
              <a:t>9</a:t>
            </a:fld>
            <a:endParaRPr lang="fr-CA" dirty="0"/>
          </a:p>
        </p:txBody>
      </p:sp>
      <p:sp>
        <p:nvSpPr>
          <p:cNvPr id="4" name="Title 1"/>
          <p:cNvSpPr txBox="1">
            <a:spLocks/>
          </p:cNvSpPr>
          <p:nvPr/>
        </p:nvSpPr>
        <p:spPr>
          <a:xfrm>
            <a:off x="251520" y="188640"/>
            <a:ext cx="8229600" cy="1143000"/>
          </a:xfrm>
          <a:prstGeom prst="rect">
            <a:avLst/>
          </a:prstGeom>
        </p:spPr>
        <p:txBody>
          <a:bodyPr/>
          <a:lstStyle>
            <a:lvl1pPr algn="ctr" defTabSz="914400" rtl="0" eaLnBrk="1" latinLnBrk="0" hangingPunct="1">
              <a:spcBef>
                <a:spcPct val="0"/>
              </a:spcBef>
              <a:buNone/>
              <a:defRPr sz="4000" b="0" kern="1200">
                <a:solidFill>
                  <a:schemeClr val="bg2">
                    <a:lumMod val="25000"/>
                  </a:schemeClr>
                </a:solidFill>
                <a:latin typeface="+mj-lt"/>
                <a:ea typeface="+mj-ea"/>
                <a:cs typeface="+mj-cs"/>
              </a:defRPr>
            </a:lvl1pPr>
          </a:lstStyle>
          <a:p>
            <a:r>
              <a:rPr lang="fr-CA" smtClean="0"/>
              <a:t>1- Aménagement et entretien paysager</a:t>
            </a:r>
            <a:endParaRPr lang="fr-CA" dirty="0"/>
          </a:p>
        </p:txBody>
      </p:sp>
      <p:pic>
        <p:nvPicPr>
          <p:cNvPr id="5" name="Picture 4" descr="Capture d’écran 2015-01-19 à 10.02.54.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33806" y="188640"/>
            <a:ext cx="1158674" cy="1080120"/>
          </a:xfrm>
          <a:prstGeom prst="rect">
            <a:avLst/>
          </a:prstGeom>
        </p:spPr>
      </p:pic>
      <p:pic>
        <p:nvPicPr>
          <p:cNvPr id="6" name="Picture 5" descr="Capture d’écran 2015-01-19 à 11.09.40.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1961456"/>
            <a:ext cx="5158358" cy="4851920"/>
          </a:xfrm>
          <a:prstGeom prst="rect">
            <a:avLst/>
          </a:prstGeom>
        </p:spPr>
      </p:pic>
      <p:sp>
        <p:nvSpPr>
          <p:cNvPr id="7" name="TextBox 6"/>
          <p:cNvSpPr txBox="1"/>
          <p:nvPr/>
        </p:nvSpPr>
        <p:spPr>
          <a:xfrm>
            <a:off x="251520" y="1412776"/>
            <a:ext cx="6981398" cy="954107"/>
          </a:xfrm>
          <a:prstGeom prst="rect">
            <a:avLst/>
          </a:prstGeom>
          <a:noFill/>
        </p:spPr>
        <p:txBody>
          <a:bodyPr wrap="none" rtlCol="0">
            <a:spAutoFit/>
          </a:bodyPr>
          <a:lstStyle/>
          <a:p>
            <a:pPr marL="285750" indent="-285750">
              <a:buFont typeface="Wingdings" charset="2"/>
              <a:buChar char="Ø"/>
            </a:pPr>
            <a:r>
              <a:rPr lang="fr-CA" sz="2800" b="1" dirty="0"/>
              <a:t>Critères d’achats responsables – </a:t>
            </a:r>
            <a:r>
              <a:rPr lang="fr-CA" sz="2800" b="1" dirty="0" smtClean="0">
                <a:solidFill>
                  <a:srgbClr val="FF0000"/>
                </a:solidFill>
              </a:rPr>
              <a:t>Prioritaires</a:t>
            </a:r>
            <a:endParaRPr lang="fr-CA" sz="2800" b="1" dirty="0">
              <a:solidFill>
                <a:srgbClr val="FF0000"/>
              </a:solidFill>
            </a:endParaRPr>
          </a:p>
          <a:p>
            <a:pPr marL="285750" indent="-285750">
              <a:buFont typeface="Wingdings" charset="2"/>
              <a:buChar char="Ø"/>
            </a:pPr>
            <a:endParaRPr lang="fr-CA" sz="2800" dirty="0"/>
          </a:p>
        </p:txBody>
      </p:sp>
      <p:pic>
        <p:nvPicPr>
          <p:cNvPr id="8" name="Picture 7" descr="Capture d’écran 2015-01-19 à 11.19.22.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20272" y="2060848"/>
            <a:ext cx="1081620" cy="3024336"/>
          </a:xfrm>
          <a:prstGeom prst="rect">
            <a:avLst/>
          </a:prstGeom>
        </p:spPr>
      </p:pic>
      <p:pic>
        <p:nvPicPr>
          <p:cNvPr id="9" name="Picture 8" descr="Capture d’écran 2015-01-19 à 11.20.14.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32240" y="5661248"/>
            <a:ext cx="1143000" cy="774700"/>
          </a:xfrm>
          <a:prstGeom prst="rect">
            <a:avLst/>
          </a:prstGeom>
        </p:spPr>
      </p:pic>
    </p:spTree>
    <p:extLst>
      <p:ext uri="{BB962C8B-B14F-4D97-AF65-F5344CB8AC3E}">
        <p14:creationId xmlns:p14="http://schemas.microsoft.com/office/powerpoint/2010/main" xmlns="" val="37351835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9"/>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14032</TotalTime>
  <Words>2932</Words>
  <Application>Microsoft Office PowerPoint</Application>
  <PresentationFormat>Affichage à l'écran (4:3)</PresentationFormat>
  <Paragraphs>390</Paragraphs>
  <Slides>63</Slides>
  <Notes>0</Notes>
  <HiddenSlides>0</HiddenSlides>
  <MMClips>0</MMClips>
  <ScaleCrop>false</ScaleCrop>
  <HeadingPairs>
    <vt:vector size="4" baseType="variant">
      <vt:variant>
        <vt:lpstr>Thème</vt:lpstr>
      </vt:variant>
      <vt:variant>
        <vt:i4>1</vt:i4>
      </vt:variant>
      <vt:variant>
        <vt:lpstr>Titres des diapositives</vt:lpstr>
      </vt:variant>
      <vt:variant>
        <vt:i4>63</vt:i4>
      </vt:variant>
    </vt:vector>
  </HeadingPairs>
  <TitlesOfParts>
    <vt:vector size="64" baseType="lpstr">
      <vt:lpstr>Thème Office</vt:lpstr>
      <vt:lpstr>Diapositive 1</vt:lpstr>
      <vt:lpstr>Les fiches présentées aujourd’hui</vt:lpstr>
      <vt:lpstr>Comprendre la structure des fiches (rappel) </vt:lpstr>
      <vt:lpstr>1- Aménagement et entretien paysager</vt:lpstr>
      <vt:lpstr>1- Aménagement et entretien paysager</vt:lpstr>
      <vt:lpstr>1- Aménagement et entretien paysager</vt:lpstr>
      <vt:lpstr>1- Aménagement et entretien paysager</vt:lpstr>
      <vt:lpstr>1- Aménagement et entretien paysager</vt:lpstr>
      <vt:lpstr>Diapositive 9</vt:lpstr>
      <vt:lpstr>Diapositive 10</vt:lpstr>
      <vt:lpstr>Diapositive 11</vt:lpstr>
      <vt:lpstr>Diapositive 12</vt:lpstr>
      <vt:lpstr>Diapositive 13</vt:lpstr>
      <vt:lpstr>Diapositive 14</vt:lpstr>
      <vt:lpstr>2 – Services de traiteurs</vt:lpstr>
      <vt:lpstr>2 – Services de traiteurs</vt:lpstr>
      <vt:lpstr>2 – Services de traiteurs</vt:lpstr>
      <vt:lpstr>2 – Services de traiteurs</vt:lpstr>
      <vt:lpstr>2 – Services de traiteurs</vt:lpstr>
      <vt:lpstr>2 – Services de traiteurs</vt:lpstr>
      <vt:lpstr>2 – Services de traiteurs</vt:lpstr>
      <vt:lpstr>2 – Services de traiteurs</vt:lpstr>
      <vt:lpstr>2 – Services de traiteurs</vt:lpstr>
      <vt:lpstr>2 – Services de traiteurs</vt:lpstr>
      <vt:lpstr>2 – Services de traiteurs</vt:lpstr>
      <vt:lpstr>3 - Alimentation</vt:lpstr>
      <vt:lpstr>3 - Alimentation</vt:lpstr>
      <vt:lpstr>3 - Alimentation</vt:lpstr>
      <vt:lpstr>3 - Alimentation</vt:lpstr>
      <vt:lpstr>3 - Alimentation</vt:lpstr>
      <vt:lpstr>4 - Hébergement</vt:lpstr>
      <vt:lpstr>Diapositive 32</vt:lpstr>
      <vt:lpstr>Diapositive 33</vt:lpstr>
      <vt:lpstr>Diapositive 34</vt:lpstr>
      <vt:lpstr>Diapositive 35</vt:lpstr>
      <vt:lpstr>5 – Vêtements de travail</vt:lpstr>
      <vt:lpstr>5 – Vêtements de travail</vt:lpstr>
      <vt:lpstr>5 – Vêtements de travail</vt:lpstr>
      <vt:lpstr>5 – Vêtements de travail</vt:lpstr>
      <vt:lpstr>5 – Vêtements de travail</vt:lpstr>
      <vt:lpstr>5 – Vêtements de travail</vt:lpstr>
      <vt:lpstr>5 – Vêtements de travail</vt:lpstr>
      <vt:lpstr>6 – Nettoyage de vêtement</vt:lpstr>
      <vt:lpstr>6 – Nettoyage de vêtement</vt:lpstr>
      <vt:lpstr>6 – Nettoyage de vêtement</vt:lpstr>
      <vt:lpstr>6 – Nettoyage de vêtement</vt:lpstr>
      <vt:lpstr>6 – Nettoyage de vêtement</vt:lpstr>
      <vt:lpstr>6 – Nettoyage de vêtement</vt:lpstr>
      <vt:lpstr>6 – Nettoyage de vêtement</vt:lpstr>
      <vt:lpstr>6 – Nettoyage de vêtement</vt:lpstr>
      <vt:lpstr>7 – Nettoyage de véhicules</vt:lpstr>
      <vt:lpstr>7 – Nettoyage de véhicules</vt:lpstr>
      <vt:lpstr>7 – Nettoyage de véhicules</vt:lpstr>
      <vt:lpstr>7 – Nettoyage de véhicules</vt:lpstr>
      <vt:lpstr>7 – Nettoyage de véhicules</vt:lpstr>
      <vt:lpstr>7 – Nettoyage de véhicules</vt:lpstr>
      <vt:lpstr>7 – Nettoyage de véhicules</vt:lpstr>
      <vt:lpstr>7 – Nettoyage de véhicules</vt:lpstr>
      <vt:lpstr>Prochains Webinaires</vt:lpstr>
      <vt:lpstr>À propos des fiches (rappel)</vt:lpstr>
      <vt:lpstr>À propos des fiches (rappel)</vt:lpstr>
      <vt:lpstr>Où consulter les fiches d’achat responsable?</vt:lpstr>
      <vt:lpstr>Où consulter les fiches d’achat responsable?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Manon Daneau</dc:creator>
  <cp:lastModifiedBy>Audrey Somé</cp:lastModifiedBy>
  <cp:revision>452</cp:revision>
  <dcterms:created xsi:type="dcterms:W3CDTF">2013-11-22T18:52:03Z</dcterms:created>
  <dcterms:modified xsi:type="dcterms:W3CDTF">2015-01-22T21:42:07Z</dcterms:modified>
</cp:coreProperties>
</file>